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95" r:id="rId2"/>
    <p:sldId id="407" r:id="rId3"/>
    <p:sldId id="418" r:id="rId4"/>
    <p:sldId id="256" r:id="rId5"/>
    <p:sldId id="408" r:id="rId6"/>
    <p:sldId id="409" r:id="rId7"/>
    <p:sldId id="411" r:id="rId8"/>
    <p:sldId id="412" r:id="rId9"/>
    <p:sldId id="297" r:id="rId10"/>
    <p:sldId id="413" r:id="rId11"/>
    <p:sldId id="414" r:id="rId12"/>
    <p:sldId id="415" r:id="rId13"/>
    <p:sldId id="416" r:id="rId14"/>
    <p:sldId id="417" r:id="rId15"/>
    <p:sldId id="410" r:id="rId16"/>
    <p:sldId id="419" r:id="rId17"/>
    <p:sldId id="420" r:id="rId18"/>
    <p:sldId id="421" r:id="rId19"/>
    <p:sldId id="422" r:id="rId20"/>
    <p:sldId id="424" r:id="rId21"/>
    <p:sldId id="423" r:id="rId22"/>
    <p:sldId id="42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78"/>
    <a:srgbClr val="2E75B6"/>
    <a:srgbClr val="4472C4"/>
    <a:srgbClr val="C8C8C8"/>
    <a:srgbClr val="F0F0F0"/>
    <a:srgbClr val="5DD0E7"/>
    <a:srgbClr val="5CD0E7"/>
    <a:srgbClr val="FF3399"/>
    <a:srgbClr val="E93E8F"/>
    <a:srgbClr val="C4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943D1-D14E-4332-B59D-6D96EB2F1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6858002"/>
          </a:xfrm>
          <a:solidFill>
            <a:srgbClr val="1A3E78"/>
          </a:solidFill>
        </p:spPr>
        <p:txBody>
          <a:bodyPr>
            <a:normAutofit/>
          </a:bodyPr>
          <a:lstStyle/>
          <a:p>
            <a:br>
              <a:rPr lang="ru-RU" sz="6700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3619F-3DEC-49A4-B3BF-E7B0915CC40C}"/>
              </a:ext>
            </a:extLst>
          </p:cNvPr>
          <p:cNvSpPr txBox="1"/>
          <p:nvPr/>
        </p:nvSpPr>
        <p:spPr>
          <a:xfrm>
            <a:off x="900333" y="977707"/>
            <a:ext cx="10410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АПРОБАЦИЯ МОДЕЛИ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«ШКОЛЫ МИНПРОСВЕЩЕНИЯ РОССИИ»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ДОНЕЦКОЙ НАРОДНОЙ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2738438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52485837-E055-468C-B13C-9B8C27FB542F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546600"/>
            <a:ext cx="203200" cy="190500"/>
            <a:chOff x="1355" y="3452"/>
            <a:chExt cx="183" cy="172"/>
          </a:xfrm>
        </p:grpSpPr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563E540A-7E6E-4772-938E-95F0E14A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DFF3A80F-EFA1-4D95-8A2E-C05AC2DDE4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B4CB269D-B0A3-4708-8139-A02CBC202685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083EA26C-3E8D-4E77-B600-A6EBF903F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25">
                  <a:extLst>
                    <a:ext uri="{FF2B5EF4-FFF2-40B4-BE49-F238E27FC236}">
                      <a16:creationId xmlns:a16="http://schemas.microsoft.com/office/drawing/2014/main" id="{80B41AE4-AB56-4B73-A699-835FE6D0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26">
                  <a:extLst>
                    <a:ext uri="{FF2B5EF4-FFF2-40B4-BE49-F238E27FC236}">
                      <a16:creationId xmlns:a16="http://schemas.microsoft.com/office/drawing/2014/main" id="{4C660FCE-CFF7-4E25-887B-AA316E05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27">
                  <a:extLst>
                    <a:ext uri="{FF2B5EF4-FFF2-40B4-BE49-F238E27FC236}">
                      <a16:creationId xmlns:a16="http://schemas.microsoft.com/office/drawing/2014/main" id="{70A272D4-7703-4D30-9D1B-5631E6DEB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28">
                  <a:extLst>
                    <a:ext uri="{FF2B5EF4-FFF2-40B4-BE49-F238E27FC236}">
                      <a16:creationId xmlns:a16="http://schemas.microsoft.com/office/drawing/2014/main" id="{BEDCFA33-85DE-44BC-8974-8802B6DCC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id="{FCAA7E42-D23F-445D-A9C0-3B5302AE1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30">
                  <a:extLst>
                    <a:ext uri="{FF2B5EF4-FFF2-40B4-BE49-F238E27FC236}">
                      <a16:creationId xmlns:a16="http://schemas.microsoft.com/office/drawing/2014/main" id="{9B2F06FB-07D9-4845-9A59-6AB87476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31">
                  <a:extLst>
                    <a:ext uri="{FF2B5EF4-FFF2-40B4-BE49-F238E27FC236}">
                      <a16:creationId xmlns:a16="http://schemas.microsoft.com/office/drawing/2014/main" id="{04F1EE86-E616-43BF-B87E-ED5E677F1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32">
                  <a:extLst>
                    <a:ext uri="{FF2B5EF4-FFF2-40B4-BE49-F238E27FC236}">
                      <a16:creationId xmlns:a16="http://schemas.microsoft.com/office/drawing/2014/main" id="{428F2CC1-9B99-4FE8-8BDF-AE3D8BD8C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33">
                  <a:extLst>
                    <a:ext uri="{FF2B5EF4-FFF2-40B4-BE49-F238E27FC236}">
                      <a16:creationId xmlns:a16="http://schemas.microsoft.com/office/drawing/2014/main" id="{EC38A132-EA8F-4286-8D20-C00C4247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31" name="Picture 34">
              <a:extLst>
                <a:ext uri="{FF2B5EF4-FFF2-40B4-BE49-F238E27FC236}">
                  <a16:creationId xmlns:a16="http://schemas.microsoft.com/office/drawing/2014/main" id="{7A9C1C82-003D-49F3-B14D-24F8D60F9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48063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AutoShape 65">
            <a:extLst>
              <a:ext uri="{FF2B5EF4-FFF2-40B4-BE49-F238E27FC236}">
                <a16:creationId xmlns:a16="http://schemas.microsoft.com/office/drawing/2014/main" id="{1BB30558-C222-4142-A4C9-7798A81AF4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913" y="531495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5413" y="4219575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8463" y="3221038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3CF341C0-359F-49EA-A017-C9A8A68B6D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7613" y="528399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9413" y="4216400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2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5163" y="3165073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3</a:t>
            </a:r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Внесение изменений в программу развития образовательной организации, локальные нормативные правовые акты.</a:t>
            </a:r>
            <a:endParaRPr lang="en-US" altLang="ru-RU" dirty="0"/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87572" y="4557008"/>
            <a:ext cx="5797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Обеспечение единых подходов к содержанию общего образования и организации внеурочной деятельности</a:t>
            </a:r>
            <a:endParaRPr lang="en-US" altLang="ru-RU" dirty="0"/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60840769-E77D-4A5B-8210-F2F7760BD5C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73777" y="3351432"/>
            <a:ext cx="4784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Обеспечение единых подходов к организации внутришкольной оценки качества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ЭТАП РЕАЛИЗАЦИИ ПРОЕКТА «ШКОЛА МИНПРОСВЕЩЕНИЯ РОССИИ»</a:t>
            </a:r>
          </a:p>
        </p:txBody>
      </p:sp>
      <p:grpSp>
        <p:nvGrpSpPr>
          <p:cNvPr id="78" name="Group 35">
            <a:extLst>
              <a:ext uri="{FF2B5EF4-FFF2-40B4-BE49-F238E27FC236}">
                <a16:creationId xmlns:a16="http://schemas.microsoft.com/office/drawing/2014/main" id="{972AF368-BD17-4ABD-A1D5-7D6DCEF3F5DF}"/>
              </a:ext>
            </a:extLst>
          </p:cNvPr>
          <p:cNvGrpSpPr>
            <a:grpSpLocks/>
          </p:cNvGrpSpPr>
          <p:nvPr/>
        </p:nvGrpSpPr>
        <p:grpSpPr bwMode="auto">
          <a:xfrm>
            <a:off x="6970540" y="2655536"/>
            <a:ext cx="203200" cy="190500"/>
            <a:chOff x="1355" y="3452"/>
            <a:chExt cx="183" cy="172"/>
          </a:xfrm>
        </p:grpSpPr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39C27532-7890-4F4A-AA4D-B4D43886A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123D7470-0896-4549-84DF-12D469C9D7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4" name="Group 38">
              <a:extLst>
                <a:ext uri="{FF2B5EF4-FFF2-40B4-BE49-F238E27FC236}">
                  <a16:creationId xmlns:a16="http://schemas.microsoft.com/office/drawing/2014/main" id="{7A5B140B-FD45-4450-B318-1DC4AB78B77A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86" name="Group 39">
                <a:extLst>
                  <a:ext uri="{FF2B5EF4-FFF2-40B4-BE49-F238E27FC236}">
                    <a16:creationId xmlns:a16="http://schemas.microsoft.com/office/drawing/2014/main" id="{1DD7527E-BD97-4EF5-B839-4C678BC7A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40">
                  <a:extLst>
                    <a:ext uri="{FF2B5EF4-FFF2-40B4-BE49-F238E27FC236}">
                      <a16:creationId xmlns:a16="http://schemas.microsoft.com/office/drawing/2014/main" id="{C3142D9C-5FBC-45F6-9B95-674DF5F18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41">
                  <a:extLst>
                    <a:ext uri="{FF2B5EF4-FFF2-40B4-BE49-F238E27FC236}">
                      <a16:creationId xmlns:a16="http://schemas.microsoft.com/office/drawing/2014/main" id="{4DDDFBE7-090B-4C61-A6E0-077D2E611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AutoShape 42">
                  <a:extLst>
                    <a:ext uri="{FF2B5EF4-FFF2-40B4-BE49-F238E27FC236}">
                      <a16:creationId xmlns:a16="http://schemas.microsoft.com/office/drawing/2014/main" id="{12AEB7CC-928E-466A-94BC-CA135B889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AutoShape 43">
                  <a:extLst>
                    <a:ext uri="{FF2B5EF4-FFF2-40B4-BE49-F238E27FC236}">
                      <a16:creationId xmlns:a16="http://schemas.microsoft.com/office/drawing/2014/main" id="{B29E96B2-BC5C-48CA-828E-A3FBDADFD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44">
                <a:extLst>
                  <a:ext uri="{FF2B5EF4-FFF2-40B4-BE49-F238E27FC236}">
                    <a16:creationId xmlns:a16="http://schemas.microsoft.com/office/drawing/2014/main" id="{0606E19B-06A9-43B3-BDEC-0075C45AB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8" name="AutoShape 45">
                  <a:extLst>
                    <a:ext uri="{FF2B5EF4-FFF2-40B4-BE49-F238E27FC236}">
                      <a16:creationId xmlns:a16="http://schemas.microsoft.com/office/drawing/2014/main" id="{52508BC8-6D8F-4102-85D0-D70DC400E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46">
                  <a:extLst>
                    <a:ext uri="{FF2B5EF4-FFF2-40B4-BE49-F238E27FC236}">
                      <a16:creationId xmlns:a16="http://schemas.microsoft.com/office/drawing/2014/main" id="{17F0D636-7ECE-495F-B3A8-C117982E4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47">
                  <a:extLst>
                    <a:ext uri="{FF2B5EF4-FFF2-40B4-BE49-F238E27FC236}">
                      <a16:creationId xmlns:a16="http://schemas.microsoft.com/office/drawing/2014/main" id="{FD65F922-ECC3-4595-BA63-FF994D287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48">
                  <a:extLst>
                    <a:ext uri="{FF2B5EF4-FFF2-40B4-BE49-F238E27FC236}">
                      <a16:creationId xmlns:a16="http://schemas.microsoft.com/office/drawing/2014/main" id="{935AEF2D-73C1-4F3C-807B-3242526D5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85" name="Picture 49">
              <a:extLst>
                <a:ext uri="{FF2B5EF4-FFF2-40B4-BE49-F238E27FC236}">
                  <a16:creationId xmlns:a16="http://schemas.microsoft.com/office/drawing/2014/main" id="{4C294625-503E-4695-9FFD-0185B1C29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 Box 74">
            <a:extLst>
              <a:ext uri="{FF2B5EF4-FFF2-40B4-BE49-F238E27FC236}">
                <a16:creationId xmlns:a16="http://schemas.microsoft.com/office/drawing/2014/main" id="{C1F79107-71F1-438B-AFB7-8F930A2587A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07276" y="2108986"/>
            <a:ext cx="4784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Создание условий для открытия и  функционирования школьного библиотечного информационного центра</a:t>
            </a:r>
          </a:p>
        </p:txBody>
      </p:sp>
      <p:sp>
        <p:nvSpPr>
          <p:cNvPr id="97" name="AutoShape 67">
            <a:extLst>
              <a:ext uri="{FF2B5EF4-FFF2-40B4-BE49-F238E27FC236}">
                <a16:creationId xmlns:a16="http://schemas.microsoft.com/office/drawing/2014/main" id="{721B6A10-261F-40A9-9D94-B5A46AA7DB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0321" y="2220456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Text Box 70">
            <a:extLst>
              <a:ext uri="{FF2B5EF4-FFF2-40B4-BE49-F238E27FC236}">
                <a16:creationId xmlns:a16="http://schemas.microsoft.com/office/drawing/2014/main" id="{4B67D05D-7357-4741-9422-FA4D926D20E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7021" y="2164491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654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2738438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52485837-E055-468C-B13C-9B8C27FB542F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546600"/>
            <a:ext cx="203200" cy="190500"/>
            <a:chOff x="1355" y="3452"/>
            <a:chExt cx="183" cy="172"/>
          </a:xfrm>
        </p:grpSpPr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563E540A-7E6E-4772-938E-95F0E14A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DFF3A80F-EFA1-4D95-8A2E-C05AC2DDE4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B4CB269D-B0A3-4708-8139-A02CBC202685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083EA26C-3E8D-4E77-B600-A6EBF903F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25">
                  <a:extLst>
                    <a:ext uri="{FF2B5EF4-FFF2-40B4-BE49-F238E27FC236}">
                      <a16:creationId xmlns:a16="http://schemas.microsoft.com/office/drawing/2014/main" id="{80B41AE4-AB56-4B73-A699-835FE6D0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26">
                  <a:extLst>
                    <a:ext uri="{FF2B5EF4-FFF2-40B4-BE49-F238E27FC236}">
                      <a16:creationId xmlns:a16="http://schemas.microsoft.com/office/drawing/2014/main" id="{4C660FCE-CFF7-4E25-887B-AA316E05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27">
                  <a:extLst>
                    <a:ext uri="{FF2B5EF4-FFF2-40B4-BE49-F238E27FC236}">
                      <a16:creationId xmlns:a16="http://schemas.microsoft.com/office/drawing/2014/main" id="{70A272D4-7703-4D30-9D1B-5631E6DEB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28">
                  <a:extLst>
                    <a:ext uri="{FF2B5EF4-FFF2-40B4-BE49-F238E27FC236}">
                      <a16:creationId xmlns:a16="http://schemas.microsoft.com/office/drawing/2014/main" id="{BEDCFA33-85DE-44BC-8974-8802B6DCC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id="{FCAA7E42-D23F-445D-A9C0-3B5302AE1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30">
                  <a:extLst>
                    <a:ext uri="{FF2B5EF4-FFF2-40B4-BE49-F238E27FC236}">
                      <a16:creationId xmlns:a16="http://schemas.microsoft.com/office/drawing/2014/main" id="{9B2F06FB-07D9-4845-9A59-6AB87476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31">
                  <a:extLst>
                    <a:ext uri="{FF2B5EF4-FFF2-40B4-BE49-F238E27FC236}">
                      <a16:creationId xmlns:a16="http://schemas.microsoft.com/office/drawing/2014/main" id="{04F1EE86-E616-43BF-B87E-ED5E677F1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32">
                  <a:extLst>
                    <a:ext uri="{FF2B5EF4-FFF2-40B4-BE49-F238E27FC236}">
                      <a16:creationId xmlns:a16="http://schemas.microsoft.com/office/drawing/2014/main" id="{428F2CC1-9B99-4FE8-8BDF-AE3D8BD8C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33">
                  <a:extLst>
                    <a:ext uri="{FF2B5EF4-FFF2-40B4-BE49-F238E27FC236}">
                      <a16:creationId xmlns:a16="http://schemas.microsoft.com/office/drawing/2014/main" id="{EC38A132-EA8F-4286-8D20-C00C4247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31" name="Picture 34">
              <a:extLst>
                <a:ext uri="{FF2B5EF4-FFF2-40B4-BE49-F238E27FC236}">
                  <a16:creationId xmlns:a16="http://schemas.microsoft.com/office/drawing/2014/main" id="{7A9C1C82-003D-49F3-B14D-24F8D60F9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48063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AutoShape 65">
            <a:extLst>
              <a:ext uri="{FF2B5EF4-FFF2-40B4-BE49-F238E27FC236}">
                <a16:creationId xmlns:a16="http://schemas.microsoft.com/office/drawing/2014/main" id="{1BB30558-C222-4142-A4C9-7798A81AF4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913" y="531495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5413" y="4219575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8463" y="3221038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3CF341C0-359F-49EA-A017-C9A8A68B6D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7613" y="528399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9413" y="4216400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6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5163" y="3165073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7</a:t>
            </a:r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Разработка общей концепции общешкольного воспитательного пространства и создание условий для её реализации</a:t>
            </a:r>
            <a:endParaRPr lang="en-US" altLang="ru-RU" dirty="0"/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87572" y="4557008"/>
            <a:ext cx="5797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условий для сохранения и укрепления здоровья в общеобразовательной организации</a:t>
            </a:r>
            <a:endParaRPr lang="en-US" altLang="ru-RU" dirty="0"/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60840769-E77D-4A5B-8210-F2F7760BD5C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73777" y="3351432"/>
            <a:ext cx="4784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Обеспечение ведения комплексной работы по профессиональной ориентации обучающихся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ЭТАП РЕАЛИЗАЦИИ ПРОЕКТА «ШКОЛА МИНПРОСВЕЩЕНИЯ РОССИИ»</a:t>
            </a:r>
          </a:p>
        </p:txBody>
      </p:sp>
      <p:grpSp>
        <p:nvGrpSpPr>
          <p:cNvPr id="78" name="Group 35">
            <a:extLst>
              <a:ext uri="{FF2B5EF4-FFF2-40B4-BE49-F238E27FC236}">
                <a16:creationId xmlns:a16="http://schemas.microsoft.com/office/drawing/2014/main" id="{972AF368-BD17-4ABD-A1D5-7D6DCEF3F5DF}"/>
              </a:ext>
            </a:extLst>
          </p:cNvPr>
          <p:cNvGrpSpPr>
            <a:grpSpLocks/>
          </p:cNvGrpSpPr>
          <p:nvPr/>
        </p:nvGrpSpPr>
        <p:grpSpPr bwMode="auto">
          <a:xfrm>
            <a:off x="6970540" y="2655536"/>
            <a:ext cx="203200" cy="190500"/>
            <a:chOff x="1355" y="3452"/>
            <a:chExt cx="183" cy="172"/>
          </a:xfrm>
        </p:grpSpPr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39C27532-7890-4F4A-AA4D-B4D43886A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123D7470-0896-4549-84DF-12D469C9D7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4" name="Group 38">
              <a:extLst>
                <a:ext uri="{FF2B5EF4-FFF2-40B4-BE49-F238E27FC236}">
                  <a16:creationId xmlns:a16="http://schemas.microsoft.com/office/drawing/2014/main" id="{7A5B140B-FD45-4450-B318-1DC4AB78B77A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86" name="Group 39">
                <a:extLst>
                  <a:ext uri="{FF2B5EF4-FFF2-40B4-BE49-F238E27FC236}">
                    <a16:creationId xmlns:a16="http://schemas.microsoft.com/office/drawing/2014/main" id="{1DD7527E-BD97-4EF5-B839-4C678BC7A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40">
                  <a:extLst>
                    <a:ext uri="{FF2B5EF4-FFF2-40B4-BE49-F238E27FC236}">
                      <a16:creationId xmlns:a16="http://schemas.microsoft.com/office/drawing/2014/main" id="{C3142D9C-5FBC-45F6-9B95-674DF5F18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41">
                  <a:extLst>
                    <a:ext uri="{FF2B5EF4-FFF2-40B4-BE49-F238E27FC236}">
                      <a16:creationId xmlns:a16="http://schemas.microsoft.com/office/drawing/2014/main" id="{4DDDFBE7-090B-4C61-A6E0-077D2E611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AutoShape 42">
                  <a:extLst>
                    <a:ext uri="{FF2B5EF4-FFF2-40B4-BE49-F238E27FC236}">
                      <a16:creationId xmlns:a16="http://schemas.microsoft.com/office/drawing/2014/main" id="{12AEB7CC-928E-466A-94BC-CA135B889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AutoShape 43">
                  <a:extLst>
                    <a:ext uri="{FF2B5EF4-FFF2-40B4-BE49-F238E27FC236}">
                      <a16:creationId xmlns:a16="http://schemas.microsoft.com/office/drawing/2014/main" id="{B29E96B2-BC5C-48CA-828E-A3FBDADFD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44">
                <a:extLst>
                  <a:ext uri="{FF2B5EF4-FFF2-40B4-BE49-F238E27FC236}">
                    <a16:creationId xmlns:a16="http://schemas.microsoft.com/office/drawing/2014/main" id="{0606E19B-06A9-43B3-BDEC-0075C45AB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8" name="AutoShape 45">
                  <a:extLst>
                    <a:ext uri="{FF2B5EF4-FFF2-40B4-BE49-F238E27FC236}">
                      <a16:creationId xmlns:a16="http://schemas.microsoft.com/office/drawing/2014/main" id="{52508BC8-6D8F-4102-85D0-D70DC400E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46">
                  <a:extLst>
                    <a:ext uri="{FF2B5EF4-FFF2-40B4-BE49-F238E27FC236}">
                      <a16:creationId xmlns:a16="http://schemas.microsoft.com/office/drawing/2014/main" id="{17F0D636-7ECE-495F-B3A8-C117982E4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47">
                  <a:extLst>
                    <a:ext uri="{FF2B5EF4-FFF2-40B4-BE49-F238E27FC236}">
                      <a16:creationId xmlns:a16="http://schemas.microsoft.com/office/drawing/2014/main" id="{FD65F922-ECC3-4595-BA63-FF994D287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48">
                  <a:extLst>
                    <a:ext uri="{FF2B5EF4-FFF2-40B4-BE49-F238E27FC236}">
                      <a16:creationId xmlns:a16="http://schemas.microsoft.com/office/drawing/2014/main" id="{935AEF2D-73C1-4F3C-807B-3242526D5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85" name="Picture 49">
              <a:extLst>
                <a:ext uri="{FF2B5EF4-FFF2-40B4-BE49-F238E27FC236}">
                  <a16:creationId xmlns:a16="http://schemas.microsoft.com/office/drawing/2014/main" id="{4C294625-503E-4695-9FFD-0185B1C29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 Box 74">
            <a:extLst>
              <a:ext uri="{FF2B5EF4-FFF2-40B4-BE49-F238E27FC236}">
                <a16:creationId xmlns:a16="http://schemas.microsoft.com/office/drawing/2014/main" id="{C1F79107-71F1-438B-AFB7-8F930A2587A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07276" y="2108986"/>
            <a:ext cx="47847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Расширение возможностей для развития творческих способностей обучающихся через создание школьного творческого пространства</a:t>
            </a:r>
          </a:p>
        </p:txBody>
      </p:sp>
      <p:sp>
        <p:nvSpPr>
          <p:cNvPr id="97" name="AutoShape 67">
            <a:extLst>
              <a:ext uri="{FF2B5EF4-FFF2-40B4-BE49-F238E27FC236}">
                <a16:creationId xmlns:a16="http://schemas.microsoft.com/office/drawing/2014/main" id="{721B6A10-261F-40A9-9D94-B5A46AA7DB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0321" y="2220456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Text Box 70">
            <a:extLst>
              <a:ext uri="{FF2B5EF4-FFF2-40B4-BE49-F238E27FC236}">
                <a16:creationId xmlns:a16="http://schemas.microsoft.com/office/drawing/2014/main" id="{4B67D05D-7357-4741-9422-FA4D926D20E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7021" y="2164491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1226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2738438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52485837-E055-468C-B13C-9B8C27FB542F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546600"/>
            <a:ext cx="203200" cy="190500"/>
            <a:chOff x="1355" y="3452"/>
            <a:chExt cx="183" cy="172"/>
          </a:xfrm>
        </p:grpSpPr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563E540A-7E6E-4772-938E-95F0E14A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DFF3A80F-EFA1-4D95-8A2E-C05AC2DDE4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B4CB269D-B0A3-4708-8139-A02CBC202685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083EA26C-3E8D-4E77-B600-A6EBF903F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25">
                  <a:extLst>
                    <a:ext uri="{FF2B5EF4-FFF2-40B4-BE49-F238E27FC236}">
                      <a16:creationId xmlns:a16="http://schemas.microsoft.com/office/drawing/2014/main" id="{80B41AE4-AB56-4B73-A699-835FE6D0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26">
                  <a:extLst>
                    <a:ext uri="{FF2B5EF4-FFF2-40B4-BE49-F238E27FC236}">
                      <a16:creationId xmlns:a16="http://schemas.microsoft.com/office/drawing/2014/main" id="{4C660FCE-CFF7-4E25-887B-AA316E05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27">
                  <a:extLst>
                    <a:ext uri="{FF2B5EF4-FFF2-40B4-BE49-F238E27FC236}">
                      <a16:creationId xmlns:a16="http://schemas.microsoft.com/office/drawing/2014/main" id="{70A272D4-7703-4D30-9D1B-5631E6DEB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28">
                  <a:extLst>
                    <a:ext uri="{FF2B5EF4-FFF2-40B4-BE49-F238E27FC236}">
                      <a16:creationId xmlns:a16="http://schemas.microsoft.com/office/drawing/2014/main" id="{BEDCFA33-85DE-44BC-8974-8802B6DCC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id="{FCAA7E42-D23F-445D-A9C0-3B5302AE1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30">
                  <a:extLst>
                    <a:ext uri="{FF2B5EF4-FFF2-40B4-BE49-F238E27FC236}">
                      <a16:creationId xmlns:a16="http://schemas.microsoft.com/office/drawing/2014/main" id="{9B2F06FB-07D9-4845-9A59-6AB87476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31">
                  <a:extLst>
                    <a:ext uri="{FF2B5EF4-FFF2-40B4-BE49-F238E27FC236}">
                      <a16:creationId xmlns:a16="http://schemas.microsoft.com/office/drawing/2014/main" id="{04F1EE86-E616-43BF-B87E-ED5E677F1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32">
                  <a:extLst>
                    <a:ext uri="{FF2B5EF4-FFF2-40B4-BE49-F238E27FC236}">
                      <a16:creationId xmlns:a16="http://schemas.microsoft.com/office/drawing/2014/main" id="{428F2CC1-9B99-4FE8-8BDF-AE3D8BD8C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33">
                  <a:extLst>
                    <a:ext uri="{FF2B5EF4-FFF2-40B4-BE49-F238E27FC236}">
                      <a16:creationId xmlns:a16="http://schemas.microsoft.com/office/drawing/2014/main" id="{EC38A132-EA8F-4286-8D20-C00C4247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31" name="Picture 34">
              <a:extLst>
                <a:ext uri="{FF2B5EF4-FFF2-40B4-BE49-F238E27FC236}">
                  <a16:creationId xmlns:a16="http://schemas.microsoft.com/office/drawing/2014/main" id="{7A9C1C82-003D-49F3-B14D-24F8D60F9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48063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AutoShape 65">
            <a:extLst>
              <a:ext uri="{FF2B5EF4-FFF2-40B4-BE49-F238E27FC236}">
                <a16:creationId xmlns:a16="http://schemas.microsoft.com/office/drawing/2014/main" id="{1BB30558-C222-4142-A4C9-7798A81AF4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913" y="531495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5413" y="4219575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8463" y="3221038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3CF341C0-359F-49EA-A017-C9A8A68B6D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7613" y="528399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9413" y="4216400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10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5163" y="3165073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11</a:t>
            </a:r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Совершенствование единой информационной среды образовательной организации</a:t>
            </a:r>
            <a:endParaRPr lang="en-US" altLang="ru-RU" dirty="0"/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87572" y="4557008"/>
            <a:ext cx="5797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системы методического сопровождения педагогического состава</a:t>
            </a:r>
            <a:endParaRPr lang="en-US" altLang="ru-RU" dirty="0"/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60840769-E77D-4A5B-8210-F2F7760BD5C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73777" y="3351432"/>
            <a:ext cx="4784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Совершенствование системы психолого-педагогического сопровождения участников образовательных отношений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ЭТАП РЕАЛИЗАЦИИ ПРОЕКТА «ШКОЛА МИНПРОСВЕЩЕНИЯ РОССИИ»</a:t>
            </a:r>
          </a:p>
        </p:txBody>
      </p:sp>
      <p:sp>
        <p:nvSpPr>
          <p:cNvPr id="98" name="Text Box 70">
            <a:extLst>
              <a:ext uri="{FF2B5EF4-FFF2-40B4-BE49-F238E27FC236}">
                <a16:creationId xmlns:a16="http://schemas.microsoft.com/office/drawing/2014/main" id="{4B67D05D-7357-4741-9422-FA4D926D20E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7021" y="2164491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8</a:t>
            </a:r>
          </a:p>
        </p:txBody>
      </p:sp>
      <p:grpSp>
        <p:nvGrpSpPr>
          <p:cNvPr id="99" name="Group 50">
            <a:extLst>
              <a:ext uri="{FF2B5EF4-FFF2-40B4-BE49-F238E27FC236}">
                <a16:creationId xmlns:a16="http://schemas.microsoft.com/office/drawing/2014/main" id="{7EFD1244-A952-4E57-AE03-4307DA67CAB5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2663825"/>
            <a:ext cx="203200" cy="190500"/>
            <a:chOff x="1355" y="3452"/>
            <a:chExt cx="183" cy="172"/>
          </a:xfrm>
        </p:grpSpPr>
        <p:pic>
          <p:nvPicPr>
            <p:cNvPr id="100" name="Picture 51">
              <a:extLst>
                <a:ext uri="{FF2B5EF4-FFF2-40B4-BE49-F238E27FC236}">
                  <a16:creationId xmlns:a16="http://schemas.microsoft.com/office/drawing/2014/main" id="{E1216BFB-368E-4CE0-BA75-F1A6C1CA4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Oval 52">
              <a:extLst>
                <a:ext uri="{FF2B5EF4-FFF2-40B4-BE49-F238E27FC236}">
                  <a16:creationId xmlns:a16="http://schemas.microsoft.com/office/drawing/2014/main" id="{0FC1DEEC-19F0-4339-866B-C9015030FF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2" name="Group 53">
              <a:extLst>
                <a:ext uri="{FF2B5EF4-FFF2-40B4-BE49-F238E27FC236}">
                  <a16:creationId xmlns:a16="http://schemas.microsoft.com/office/drawing/2014/main" id="{BB01E20E-2C0B-4F44-8CAF-3E18418808F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04" name="Group 54">
                <a:extLst>
                  <a:ext uri="{FF2B5EF4-FFF2-40B4-BE49-F238E27FC236}">
                    <a16:creationId xmlns:a16="http://schemas.microsoft.com/office/drawing/2014/main" id="{6E0558A7-9441-46BE-91DF-7350F600D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0" name="AutoShape 55">
                  <a:extLst>
                    <a:ext uri="{FF2B5EF4-FFF2-40B4-BE49-F238E27FC236}">
                      <a16:creationId xmlns:a16="http://schemas.microsoft.com/office/drawing/2014/main" id="{913E2906-BD7B-40C9-BBB9-850000FF1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56">
                  <a:extLst>
                    <a:ext uri="{FF2B5EF4-FFF2-40B4-BE49-F238E27FC236}">
                      <a16:creationId xmlns:a16="http://schemas.microsoft.com/office/drawing/2014/main" id="{015AF38B-4CED-4542-80D1-B82B826D6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57">
                  <a:extLst>
                    <a:ext uri="{FF2B5EF4-FFF2-40B4-BE49-F238E27FC236}">
                      <a16:creationId xmlns:a16="http://schemas.microsoft.com/office/drawing/2014/main" id="{66483C56-9244-4C06-8E59-B5BC1394D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" name="AutoShape 58">
                  <a:extLst>
                    <a:ext uri="{FF2B5EF4-FFF2-40B4-BE49-F238E27FC236}">
                      <a16:creationId xmlns:a16="http://schemas.microsoft.com/office/drawing/2014/main" id="{BB8164A8-44DF-483A-A483-E310FEDAA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" name="Group 59">
                <a:extLst>
                  <a:ext uri="{FF2B5EF4-FFF2-40B4-BE49-F238E27FC236}">
                    <a16:creationId xmlns:a16="http://schemas.microsoft.com/office/drawing/2014/main" id="{F62C93D7-73BB-47F6-8383-E132F770D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6" name="AutoShape 60">
                  <a:extLst>
                    <a:ext uri="{FF2B5EF4-FFF2-40B4-BE49-F238E27FC236}">
                      <a16:creationId xmlns:a16="http://schemas.microsoft.com/office/drawing/2014/main" id="{EA4088E3-8790-43E7-B94D-F62B9B000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utoShape 61">
                  <a:extLst>
                    <a:ext uri="{FF2B5EF4-FFF2-40B4-BE49-F238E27FC236}">
                      <a16:creationId xmlns:a16="http://schemas.microsoft.com/office/drawing/2014/main" id="{D2813695-DE2F-4038-A0D6-3BF0654EA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62">
                  <a:extLst>
                    <a:ext uri="{FF2B5EF4-FFF2-40B4-BE49-F238E27FC236}">
                      <a16:creationId xmlns:a16="http://schemas.microsoft.com/office/drawing/2014/main" id="{CEFFD04F-405B-49B9-B384-2BC9553E1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" name="AutoShape 63">
                  <a:extLst>
                    <a:ext uri="{FF2B5EF4-FFF2-40B4-BE49-F238E27FC236}">
                      <a16:creationId xmlns:a16="http://schemas.microsoft.com/office/drawing/2014/main" id="{055837ED-2A78-439B-9BA7-05058FC3F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" name="Picture 64">
              <a:extLst>
                <a:ext uri="{FF2B5EF4-FFF2-40B4-BE49-F238E27FC236}">
                  <a16:creationId xmlns:a16="http://schemas.microsoft.com/office/drawing/2014/main" id="{F751DA94-1576-4BF1-8A8D-BECEEDBFA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D1788C30-04BC-47D5-ACB2-985403B1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66" y="1184609"/>
            <a:ext cx="3295234" cy="18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1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3636728"/>
            <a:ext cx="3343931" cy="21274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4046538" y="4492625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id="{2403EAEE-3EB4-40C7-BE9D-6823DA783F07}"/>
              </a:ext>
            </a:extLst>
          </p:cNvPr>
          <p:cNvGrpSpPr>
            <a:grpSpLocks/>
          </p:cNvGrpSpPr>
          <p:nvPr/>
        </p:nvGrpSpPr>
        <p:grpSpPr bwMode="auto">
          <a:xfrm>
            <a:off x="5601942" y="3525744"/>
            <a:ext cx="203200" cy="190500"/>
            <a:chOff x="1355" y="3452"/>
            <a:chExt cx="183" cy="172"/>
          </a:xfrm>
        </p:grpSpPr>
        <p:pic>
          <p:nvPicPr>
            <p:cNvPr id="58" name="Picture 51">
              <a:extLst>
                <a:ext uri="{FF2B5EF4-FFF2-40B4-BE49-F238E27FC236}">
                  <a16:creationId xmlns:a16="http://schemas.microsoft.com/office/drawing/2014/main" id="{057E7D1C-AC1F-45A4-B79D-09685305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71203B32-7B76-41C9-B987-AEA26D05FA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" name="Group 53">
              <a:extLst>
                <a:ext uri="{FF2B5EF4-FFF2-40B4-BE49-F238E27FC236}">
                  <a16:creationId xmlns:a16="http://schemas.microsoft.com/office/drawing/2014/main" id="{8DBFFAF7-8D22-4AE5-97B4-61B9D848562E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62" name="Group 54">
                <a:extLst>
                  <a:ext uri="{FF2B5EF4-FFF2-40B4-BE49-F238E27FC236}">
                    <a16:creationId xmlns:a16="http://schemas.microsoft.com/office/drawing/2014/main" id="{3E3DEC32-5D1C-4E75-BAFE-C7F085790C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8" name="AutoShape 55">
                  <a:extLst>
                    <a:ext uri="{FF2B5EF4-FFF2-40B4-BE49-F238E27FC236}">
                      <a16:creationId xmlns:a16="http://schemas.microsoft.com/office/drawing/2014/main" id="{926A2DF9-00F3-4BF9-BDC3-8B45993B0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AutoShape 56">
                  <a:extLst>
                    <a:ext uri="{FF2B5EF4-FFF2-40B4-BE49-F238E27FC236}">
                      <a16:creationId xmlns:a16="http://schemas.microsoft.com/office/drawing/2014/main" id="{90DFEE7D-9516-4CEA-BF13-EB662F6C7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57">
                  <a:extLst>
                    <a:ext uri="{FF2B5EF4-FFF2-40B4-BE49-F238E27FC236}">
                      <a16:creationId xmlns:a16="http://schemas.microsoft.com/office/drawing/2014/main" id="{ED58E308-5339-497B-8DF3-84DF3CC6B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AutoShape 58">
                  <a:extLst>
                    <a:ext uri="{FF2B5EF4-FFF2-40B4-BE49-F238E27FC236}">
                      <a16:creationId xmlns:a16="http://schemas.microsoft.com/office/drawing/2014/main" id="{81535BC9-6CAE-4343-A237-1E5C35EC1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59">
                <a:extLst>
                  <a:ext uri="{FF2B5EF4-FFF2-40B4-BE49-F238E27FC236}">
                    <a16:creationId xmlns:a16="http://schemas.microsoft.com/office/drawing/2014/main" id="{5CCFC352-0FBB-4F9C-AD28-C3154FB828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4" name="AutoShape 60">
                  <a:extLst>
                    <a:ext uri="{FF2B5EF4-FFF2-40B4-BE49-F238E27FC236}">
                      <a16:creationId xmlns:a16="http://schemas.microsoft.com/office/drawing/2014/main" id="{7BBBBD23-DA6F-4194-8AF3-A9BE03EF1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61">
                  <a:extLst>
                    <a:ext uri="{FF2B5EF4-FFF2-40B4-BE49-F238E27FC236}">
                      <a16:creationId xmlns:a16="http://schemas.microsoft.com/office/drawing/2014/main" id="{9531304A-6251-410B-B763-C76F7EC2B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AutoShape 62">
                  <a:extLst>
                    <a:ext uri="{FF2B5EF4-FFF2-40B4-BE49-F238E27FC236}">
                      <a16:creationId xmlns:a16="http://schemas.microsoft.com/office/drawing/2014/main" id="{8366ECF6-375B-4E70-847E-CB1FB0588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AutoShape 63">
                  <a:extLst>
                    <a:ext uri="{FF2B5EF4-FFF2-40B4-BE49-F238E27FC236}">
                      <a16:creationId xmlns:a16="http://schemas.microsoft.com/office/drawing/2014/main" id="{812F192B-ADBC-4161-AF2D-778F629FD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61" name="Picture 64">
              <a:extLst>
                <a:ext uri="{FF2B5EF4-FFF2-40B4-BE49-F238E27FC236}">
                  <a16:creationId xmlns:a16="http://schemas.microsoft.com/office/drawing/2014/main" id="{E53B3924-51BB-42AC-A025-386682CD8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9539" y="522373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6209" y="4099624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31425" y="518718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1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32909" y="4043659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2</a:t>
            </a:r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качества реализации дорожной карты</a:t>
            </a:r>
            <a:endParaRPr lang="en-US" altLang="ru-RU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48138" y="4656138"/>
            <a:ext cx="5797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Составление чек-листа по устранению выявленных трудностей, подготовка проекта дорожной карты на 2023-2025 гг.</a:t>
            </a:r>
            <a:endParaRPr lang="en-US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68FE6A-9479-48BD-B116-FCE7EF12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31" y="1763943"/>
            <a:ext cx="1650267" cy="16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9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3636728"/>
            <a:ext cx="3343931" cy="21274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4046538" y="4492625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id="{2403EAEE-3EB4-40C7-BE9D-6823DA783F07}"/>
              </a:ext>
            </a:extLst>
          </p:cNvPr>
          <p:cNvGrpSpPr>
            <a:grpSpLocks/>
          </p:cNvGrpSpPr>
          <p:nvPr/>
        </p:nvGrpSpPr>
        <p:grpSpPr bwMode="auto">
          <a:xfrm>
            <a:off x="5601942" y="3525744"/>
            <a:ext cx="203200" cy="190500"/>
            <a:chOff x="1355" y="3452"/>
            <a:chExt cx="183" cy="172"/>
          </a:xfrm>
        </p:grpSpPr>
        <p:pic>
          <p:nvPicPr>
            <p:cNvPr id="58" name="Picture 51">
              <a:extLst>
                <a:ext uri="{FF2B5EF4-FFF2-40B4-BE49-F238E27FC236}">
                  <a16:creationId xmlns:a16="http://schemas.microsoft.com/office/drawing/2014/main" id="{057E7D1C-AC1F-45A4-B79D-09685305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71203B32-7B76-41C9-B987-AEA26D05FA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" name="Group 53">
              <a:extLst>
                <a:ext uri="{FF2B5EF4-FFF2-40B4-BE49-F238E27FC236}">
                  <a16:creationId xmlns:a16="http://schemas.microsoft.com/office/drawing/2014/main" id="{8DBFFAF7-8D22-4AE5-97B4-61B9D848562E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62" name="Group 54">
                <a:extLst>
                  <a:ext uri="{FF2B5EF4-FFF2-40B4-BE49-F238E27FC236}">
                    <a16:creationId xmlns:a16="http://schemas.microsoft.com/office/drawing/2014/main" id="{3E3DEC32-5D1C-4E75-BAFE-C7F085790C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8" name="AutoShape 55">
                  <a:extLst>
                    <a:ext uri="{FF2B5EF4-FFF2-40B4-BE49-F238E27FC236}">
                      <a16:creationId xmlns:a16="http://schemas.microsoft.com/office/drawing/2014/main" id="{926A2DF9-00F3-4BF9-BDC3-8B45993B0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AutoShape 56">
                  <a:extLst>
                    <a:ext uri="{FF2B5EF4-FFF2-40B4-BE49-F238E27FC236}">
                      <a16:creationId xmlns:a16="http://schemas.microsoft.com/office/drawing/2014/main" id="{90DFEE7D-9516-4CEA-BF13-EB662F6C7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57">
                  <a:extLst>
                    <a:ext uri="{FF2B5EF4-FFF2-40B4-BE49-F238E27FC236}">
                      <a16:creationId xmlns:a16="http://schemas.microsoft.com/office/drawing/2014/main" id="{ED58E308-5339-497B-8DF3-84DF3CC6B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AutoShape 58">
                  <a:extLst>
                    <a:ext uri="{FF2B5EF4-FFF2-40B4-BE49-F238E27FC236}">
                      <a16:creationId xmlns:a16="http://schemas.microsoft.com/office/drawing/2014/main" id="{81535BC9-6CAE-4343-A237-1E5C35EC1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59">
                <a:extLst>
                  <a:ext uri="{FF2B5EF4-FFF2-40B4-BE49-F238E27FC236}">
                    <a16:creationId xmlns:a16="http://schemas.microsoft.com/office/drawing/2014/main" id="{5CCFC352-0FBB-4F9C-AD28-C3154FB828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4" name="AutoShape 60">
                  <a:extLst>
                    <a:ext uri="{FF2B5EF4-FFF2-40B4-BE49-F238E27FC236}">
                      <a16:creationId xmlns:a16="http://schemas.microsoft.com/office/drawing/2014/main" id="{7BBBBD23-DA6F-4194-8AF3-A9BE03EF1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61">
                  <a:extLst>
                    <a:ext uri="{FF2B5EF4-FFF2-40B4-BE49-F238E27FC236}">
                      <a16:creationId xmlns:a16="http://schemas.microsoft.com/office/drawing/2014/main" id="{9531304A-6251-410B-B763-C76F7EC2B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AutoShape 62">
                  <a:extLst>
                    <a:ext uri="{FF2B5EF4-FFF2-40B4-BE49-F238E27FC236}">
                      <a16:creationId xmlns:a16="http://schemas.microsoft.com/office/drawing/2014/main" id="{8366ECF6-375B-4E70-847E-CB1FB0588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AutoShape 63">
                  <a:extLst>
                    <a:ext uri="{FF2B5EF4-FFF2-40B4-BE49-F238E27FC236}">
                      <a16:creationId xmlns:a16="http://schemas.microsoft.com/office/drawing/2014/main" id="{812F192B-ADBC-4161-AF2D-778F629FD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61" name="Picture 64">
              <a:extLst>
                <a:ext uri="{FF2B5EF4-FFF2-40B4-BE49-F238E27FC236}">
                  <a16:creationId xmlns:a16="http://schemas.microsoft.com/office/drawing/2014/main" id="{E53B3924-51BB-42AC-A025-386682CD8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9539" y="522373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6209" y="4099624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31425" y="518718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1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32909" y="4043659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ru-RU" dirty="0"/>
              <a:t>2</a:t>
            </a:r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качества реализации дорожной карты</a:t>
            </a:r>
            <a:endParaRPr lang="en-US" altLang="ru-RU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48138" y="4656138"/>
            <a:ext cx="5797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Составление чек-листа по устранению выявленных трудностей, подготовка проекта дорожной карты на 2023-2025 гг.</a:t>
            </a:r>
            <a:endParaRPr lang="en-US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68FE6A-9479-48BD-B116-FCE7EF12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31" y="1763943"/>
            <a:ext cx="1650267" cy="16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5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/>
          <p:nvPr/>
        </p:nvCxnSpPr>
        <p:spPr>
          <a:xfrm>
            <a:off x="6033063" y="576774"/>
            <a:ext cx="0" cy="6443003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323105" y="2549656"/>
            <a:ext cx="5321133" cy="738664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рабочих программ по учебным предметам, программ курсов внеурочной деятельности на основе проведенной самодиагностики (при необходимости)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23829" y="2539784"/>
            <a:ext cx="5321133" cy="52322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рекомендации по контрольным работам и домашним заданиям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370402" y="3530933"/>
            <a:ext cx="5321133" cy="738664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локального акта об организации проектной и исследовательской деятельности в образовательной организации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451965" y="3500889"/>
            <a:ext cx="5321133" cy="738664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проектной и исследовательской работы в образовательной организации в урочное и внеурочное время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F32983-D806-4597-847E-10992EC36927}"/>
              </a:ext>
            </a:extLst>
          </p:cNvPr>
          <p:cNvSpPr txBox="1"/>
          <p:nvPr/>
        </p:nvSpPr>
        <p:spPr>
          <a:xfrm>
            <a:off x="6486939" y="4555279"/>
            <a:ext cx="5321133" cy="52322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курсов внеурочной деятельности, кружков технической, инженерной направленности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A46DC-B095-4D62-85BB-2A788E8AB4F5}"/>
              </a:ext>
            </a:extLst>
          </p:cNvPr>
          <p:cNvSpPr txBox="1"/>
          <p:nvPr/>
        </p:nvSpPr>
        <p:spPr>
          <a:xfrm>
            <a:off x="6466058" y="5556505"/>
            <a:ext cx="5321133" cy="52322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Плана мероприятий по развитию инклюзивного образования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ECD69-2B55-4D47-8064-0FAE4D3D0825}"/>
              </a:ext>
            </a:extLst>
          </p:cNvPr>
          <p:cNvSpPr txBox="1"/>
          <p:nvPr/>
        </p:nvSpPr>
        <p:spPr>
          <a:xfrm>
            <a:off x="383928" y="4555279"/>
            <a:ext cx="5321133" cy="738664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(коррекция) плана работы по  развитию системы наставничества в образовательной организации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321165" y="5807483"/>
            <a:ext cx="5321133" cy="52322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положения о внутришкольной системе оценивания 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537602" y="1454199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3614904" y="1721069"/>
            <a:ext cx="496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ЗНАНИЕ: КАЧЕСТВО И ОБЪЕКТИВНОСТЬ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5" name="椭圆 107">
            <a:extLst>
              <a:ext uri="{FF2B5EF4-FFF2-40B4-BE49-F238E27FC236}">
                <a16:creationId xmlns:a16="http://schemas.microsoft.com/office/drawing/2014/main" id="{E9BB12A3-B6C6-4241-A531-089996FCC755}"/>
              </a:ext>
            </a:extLst>
          </p:cNvPr>
          <p:cNvSpPr/>
          <p:nvPr/>
        </p:nvSpPr>
        <p:spPr>
          <a:xfrm>
            <a:off x="5924756" y="4605115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6" name="椭圆 107">
            <a:extLst>
              <a:ext uri="{FF2B5EF4-FFF2-40B4-BE49-F238E27FC236}">
                <a16:creationId xmlns:a16="http://schemas.microsoft.com/office/drawing/2014/main" id="{21428F32-128D-463A-92FA-FB5C8DFF8A44}"/>
              </a:ext>
            </a:extLst>
          </p:cNvPr>
          <p:cNvSpPr/>
          <p:nvPr/>
        </p:nvSpPr>
        <p:spPr>
          <a:xfrm>
            <a:off x="5924756" y="5818115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2956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/>
          <p:nvPr/>
        </p:nvCxnSpPr>
        <p:spPr>
          <a:xfrm>
            <a:off x="6033063" y="576774"/>
            <a:ext cx="0" cy="6443003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389410" y="2354819"/>
            <a:ext cx="5321133" cy="120032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в рамках реализации программы воспитания и календарного плана воспитательной работы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565929" y="2406978"/>
            <a:ext cx="5321133" cy="92333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должности советника директора по воспитанию и взаимодействию с детскими общественными объединениями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437784" y="4082908"/>
            <a:ext cx="5321133" cy="646331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подходов к работе с родительским сообществом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559976" y="3557614"/>
            <a:ext cx="5321133" cy="646331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(синхронизация) программы работы ученического самоуправления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F32983-D806-4597-847E-10992EC36927}"/>
              </a:ext>
            </a:extLst>
          </p:cNvPr>
          <p:cNvSpPr txBox="1"/>
          <p:nvPr/>
        </p:nvSpPr>
        <p:spPr>
          <a:xfrm>
            <a:off x="6571913" y="4431251"/>
            <a:ext cx="5321133" cy="120032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работы детских и молодежных общественных объединений (РДШ,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ЮнАрмия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ученического самоуправления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A46DC-B095-4D62-85BB-2A788E8AB4F5}"/>
              </a:ext>
            </a:extLst>
          </p:cNvPr>
          <p:cNvSpPr txBox="1"/>
          <p:nvPr/>
        </p:nvSpPr>
        <p:spPr>
          <a:xfrm>
            <a:off x="6559976" y="5856411"/>
            <a:ext cx="5321133" cy="646331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подходов к оценке качества воспитательной работы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ECD69-2B55-4D47-8064-0FAE4D3D0825}"/>
              </a:ext>
            </a:extLst>
          </p:cNvPr>
          <p:cNvSpPr txBox="1"/>
          <p:nvPr/>
        </p:nvSpPr>
        <p:spPr>
          <a:xfrm>
            <a:off x="437783" y="4821139"/>
            <a:ext cx="5321133" cy="120032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Синхронизация использования в жизни образовательной организации  государственной символики (флаг, герб, гимн)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400656" y="3613609"/>
            <a:ext cx="5321133" cy="369332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штаба воспитательной работы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133521" y="1315598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549737" y="1581702"/>
            <a:ext cx="234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5" name="椭圆 107">
            <a:extLst>
              <a:ext uri="{FF2B5EF4-FFF2-40B4-BE49-F238E27FC236}">
                <a16:creationId xmlns:a16="http://schemas.microsoft.com/office/drawing/2014/main" id="{E9BB12A3-B6C6-4241-A531-089996FCC755}"/>
              </a:ext>
            </a:extLst>
          </p:cNvPr>
          <p:cNvSpPr/>
          <p:nvPr/>
        </p:nvSpPr>
        <p:spPr>
          <a:xfrm>
            <a:off x="5924756" y="4605115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6" name="椭圆 107">
            <a:extLst>
              <a:ext uri="{FF2B5EF4-FFF2-40B4-BE49-F238E27FC236}">
                <a16:creationId xmlns:a16="http://schemas.microsoft.com/office/drawing/2014/main" id="{21428F32-128D-463A-92FA-FB5C8DFF8A44}"/>
              </a:ext>
            </a:extLst>
          </p:cNvPr>
          <p:cNvSpPr/>
          <p:nvPr/>
        </p:nvSpPr>
        <p:spPr>
          <a:xfrm>
            <a:off x="5924756" y="5818115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94653-F0F9-4811-94DD-E2432113FF43}"/>
              </a:ext>
            </a:extLst>
          </p:cNvPr>
          <p:cNvSpPr txBox="1"/>
          <p:nvPr/>
        </p:nvSpPr>
        <p:spPr>
          <a:xfrm>
            <a:off x="437782" y="6131422"/>
            <a:ext cx="5321133" cy="646331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работы волонтерского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95145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</p:cNvCxnSpPr>
          <p:nvPr/>
        </p:nvCxnSpPr>
        <p:spPr>
          <a:xfrm>
            <a:off x="6033063" y="576774"/>
            <a:ext cx="0" cy="3671669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6458998" y="4359547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психологического и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тьюторского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выбора профессии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23829" y="2539784"/>
            <a:ext cx="5321133" cy="132343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тематических экскурсий и событий с участием профессиональных сообществ, бизнеса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473983" y="3905705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вовлечения семьи в профориентационный процесс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430459" y="2770396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сетевых договоров по профориентации с колледжами, вузами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833602" y="1319683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793895" y="1504950"/>
            <a:ext cx="3259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5137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</p:cNvCxnSpPr>
          <p:nvPr/>
        </p:nvCxnSpPr>
        <p:spPr>
          <a:xfrm>
            <a:off x="6033063" y="576774"/>
            <a:ext cx="0" cy="3165232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51965" y="3429000"/>
            <a:ext cx="5321133" cy="156966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плана конкурсов, фестивалей, олимпиад, конференций на текущий учебный год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516547" y="3463114"/>
            <a:ext cx="5321133" cy="156966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и программы школы полного дня: внеурочной деятельности и дополнительного образования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537602" y="1769973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900183" y="1887836"/>
            <a:ext cx="230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89647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  <a:endCxn id="55" idx="4"/>
          </p:cNvCxnSpPr>
          <p:nvPr/>
        </p:nvCxnSpPr>
        <p:spPr>
          <a:xfrm flipH="1">
            <a:off x="6032768" y="576774"/>
            <a:ext cx="296" cy="4244365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6451965" y="5576917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рекомендаций по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здоровьесбережению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школе, в том числе при дистанционном обучении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23829" y="2539784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программы «Среда без ПАВ (наркотики, алкоголь, табак)»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355818" y="4035343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работы спортивной инфраструктуры для семей с детьми (во внеклассное время)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451965" y="3831001"/>
            <a:ext cx="5321133" cy="132343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участия во Всероссийском физкультурно-оздоровительном комплексе «Готов к труду и обороне» (ГТО). Составить план работы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ECD69-2B55-4D47-8064-0FAE4D3D0825}"/>
              </a:ext>
            </a:extLst>
          </p:cNvPr>
          <p:cNvSpPr txBox="1"/>
          <p:nvPr/>
        </p:nvSpPr>
        <p:spPr>
          <a:xfrm>
            <a:off x="386652" y="5746194"/>
            <a:ext cx="5321133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обучающихся горячим питанием.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386652" y="2612304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ежегодного летнего оздоровительного пришкольного лагеря 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4227082" y="1439583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6162999" y="1722778"/>
            <a:ext cx="149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5" name="椭圆 107">
            <a:extLst>
              <a:ext uri="{FF2B5EF4-FFF2-40B4-BE49-F238E27FC236}">
                <a16:creationId xmlns:a16="http://schemas.microsoft.com/office/drawing/2014/main" id="{E9BB12A3-B6C6-4241-A531-089996FCC755}"/>
              </a:ext>
            </a:extLst>
          </p:cNvPr>
          <p:cNvSpPr/>
          <p:nvPr/>
        </p:nvSpPr>
        <p:spPr>
          <a:xfrm>
            <a:off x="5924756" y="4605115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4795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9025A6E-2BCF-4687-B6B1-6384A54F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219" y="3445585"/>
            <a:ext cx="693096" cy="693096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B442637-102E-4ECB-9469-51EDACD4EEAF}"/>
              </a:ext>
            </a:extLst>
          </p:cNvPr>
          <p:cNvCxnSpPr>
            <a:cxnSpLocks/>
          </p:cNvCxnSpPr>
          <p:nvPr/>
        </p:nvCxnSpPr>
        <p:spPr>
          <a:xfrm flipV="1">
            <a:off x="6067863" y="1356098"/>
            <a:ext cx="0" cy="18000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6F29DC5-BC54-4640-95FB-362718AD0BB2}"/>
              </a:ext>
            </a:extLst>
          </p:cNvPr>
          <p:cNvCxnSpPr/>
          <p:nvPr/>
        </p:nvCxnSpPr>
        <p:spPr>
          <a:xfrm flipV="1">
            <a:off x="8267020" y="4455697"/>
            <a:ext cx="0" cy="2088000"/>
          </a:xfrm>
          <a:prstGeom prst="line">
            <a:avLst/>
          </a:prstGeom>
          <a:ln w="63500">
            <a:solidFill>
              <a:srgbClr val="1A3E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39A995F-42AF-4E55-B14D-CEDECB1E11AF}"/>
              </a:ext>
            </a:extLst>
          </p:cNvPr>
          <p:cNvCxnSpPr>
            <a:cxnSpLocks/>
          </p:cNvCxnSpPr>
          <p:nvPr/>
        </p:nvCxnSpPr>
        <p:spPr>
          <a:xfrm flipV="1">
            <a:off x="10466177" y="1305699"/>
            <a:ext cx="0" cy="1800000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FADB452-B4BE-4955-A61E-B138AED3B4BF}"/>
              </a:ext>
            </a:extLst>
          </p:cNvPr>
          <p:cNvCxnSpPr/>
          <p:nvPr/>
        </p:nvCxnSpPr>
        <p:spPr>
          <a:xfrm flipV="1">
            <a:off x="3868706" y="4455696"/>
            <a:ext cx="0" cy="2088000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795FE54-6E71-4E61-B9E2-5F2715EF8B9E}"/>
              </a:ext>
            </a:extLst>
          </p:cNvPr>
          <p:cNvCxnSpPr>
            <a:cxnSpLocks/>
          </p:cNvCxnSpPr>
          <p:nvPr/>
        </p:nvCxnSpPr>
        <p:spPr>
          <a:xfrm flipV="1">
            <a:off x="1663205" y="1356021"/>
            <a:ext cx="10756" cy="1800000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E98B693-C22B-405A-9A91-DA55BA8ED993}"/>
              </a:ext>
            </a:extLst>
          </p:cNvPr>
          <p:cNvSpPr/>
          <p:nvPr/>
        </p:nvSpPr>
        <p:spPr>
          <a:xfrm>
            <a:off x="2616" y="3658142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ABD0F1D-BC1C-4BC1-A4F3-AE24669452FD}"/>
              </a:ext>
            </a:extLst>
          </p:cNvPr>
          <p:cNvSpPr/>
          <p:nvPr/>
        </p:nvSpPr>
        <p:spPr>
          <a:xfrm>
            <a:off x="2203707" y="3658142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92EE58-9EAC-47A4-85EF-961D1B3D9D42}"/>
              </a:ext>
            </a:extLst>
          </p:cNvPr>
          <p:cNvSpPr/>
          <p:nvPr/>
        </p:nvSpPr>
        <p:spPr>
          <a:xfrm>
            <a:off x="11008112" y="3658142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079E3F8-564D-4FA4-9176-02E5427286C0}"/>
              </a:ext>
            </a:extLst>
          </p:cNvPr>
          <p:cNvSpPr/>
          <p:nvPr/>
        </p:nvSpPr>
        <p:spPr>
          <a:xfrm>
            <a:off x="8801178" y="3649893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61F900-E048-4C37-980C-5FB08525F2D4}"/>
              </a:ext>
            </a:extLst>
          </p:cNvPr>
          <p:cNvSpPr/>
          <p:nvPr/>
        </p:nvSpPr>
        <p:spPr>
          <a:xfrm>
            <a:off x="6602021" y="3649893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1A3E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DB4DB4C-7AB2-4584-AD93-4C6B6E248A24}"/>
              </a:ext>
            </a:extLst>
          </p:cNvPr>
          <p:cNvSpPr/>
          <p:nvPr/>
        </p:nvSpPr>
        <p:spPr>
          <a:xfrm>
            <a:off x="4402864" y="3649893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711F719-84C7-41FF-9835-513A63F96484}"/>
              </a:ext>
            </a:extLst>
          </p:cNvPr>
          <p:cNvSpPr/>
          <p:nvPr/>
        </p:nvSpPr>
        <p:spPr>
          <a:xfrm>
            <a:off x="5392865" y="3105699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: прозрачная заливка 14">
            <a:extLst>
              <a:ext uri="{FF2B5EF4-FFF2-40B4-BE49-F238E27FC236}">
                <a16:creationId xmlns:a16="http://schemas.microsoft.com/office/drawing/2014/main" id="{87CFCBF2-C970-4EFA-81EB-79282BB3299F}"/>
              </a:ext>
            </a:extLst>
          </p:cNvPr>
          <p:cNvSpPr/>
          <p:nvPr/>
        </p:nvSpPr>
        <p:spPr>
          <a:xfrm>
            <a:off x="7592022" y="3105699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id="{406871AC-AC4C-4E6F-AAA4-A437BAEFD755}"/>
              </a:ext>
            </a:extLst>
          </p:cNvPr>
          <p:cNvSpPr/>
          <p:nvPr/>
        </p:nvSpPr>
        <p:spPr>
          <a:xfrm>
            <a:off x="9791179" y="3105699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id="{7BAE1EBD-8772-4C15-95CA-FEFE210962ED}"/>
              </a:ext>
            </a:extLst>
          </p:cNvPr>
          <p:cNvSpPr/>
          <p:nvPr/>
        </p:nvSpPr>
        <p:spPr>
          <a:xfrm>
            <a:off x="3193708" y="3113948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87A33B1A-EFE8-40A3-B0AA-AFAB6C23E711}"/>
              </a:ext>
            </a:extLst>
          </p:cNvPr>
          <p:cNvSpPr/>
          <p:nvPr/>
        </p:nvSpPr>
        <p:spPr>
          <a:xfrm>
            <a:off x="992617" y="3113948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EA2696-F33F-4882-9284-0693FA4A6D86}"/>
              </a:ext>
            </a:extLst>
          </p:cNvPr>
          <p:cNvSpPr txBox="1"/>
          <p:nvPr/>
        </p:nvSpPr>
        <p:spPr>
          <a:xfrm>
            <a:off x="1692468" y="1356021"/>
            <a:ext cx="2143970" cy="10156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</a:rPr>
              <a:t>ЗНАНИЕ: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</a:rPr>
              <a:t>КАЧЕСТВО И ОБЪЕКТИВНОСТЬ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41E7F3-7045-4311-BF1E-6B9B9A55F1F0}"/>
              </a:ext>
            </a:extLst>
          </p:cNvPr>
          <p:cNvSpPr txBox="1"/>
          <p:nvPr/>
        </p:nvSpPr>
        <p:spPr>
          <a:xfrm>
            <a:off x="1408356" y="2322831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добывай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17CBAB-EB63-466C-BCAC-55A7F0D49A46}"/>
              </a:ext>
            </a:extLst>
          </p:cNvPr>
          <p:cNvSpPr txBox="1"/>
          <p:nvPr/>
        </p:nvSpPr>
        <p:spPr>
          <a:xfrm>
            <a:off x="3986048" y="5635544"/>
            <a:ext cx="1612877" cy="40011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F4E79"/>
                </a:solidFill>
              </a:rPr>
              <a:t>ТВОРЧЕСТВО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B8B7B5-54D8-4722-8213-B2E2A94949BE}"/>
              </a:ext>
            </a:extLst>
          </p:cNvPr>
          <p:cNvSpPr txBox="1"/>
          <p:nvPr/>
        </p:nvSpPr>
        <p:spPr>
          <a:xfrm>
            <a:off x="3436651" y="602584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талант развивай </a:t>
            </a:r>
          </a:p>
        </p:txBody>
      </p:sp>
      <p:pic>
        <p:nvPicPr>
          <p:cNvPr id="37" name="Рисунок 36" descr="Академическая шапочка">
            <a:extLst>
              <a:ext uri="{FF2B5EF4-FFF2-40B4-BE49-F238E27FC236}">
                <a16:creationId xmlns:a16="http://schemas.microsoft.com/office/drawing/2014/main" id="{389C1CCD-65A0-4DD8-A7B1-A8253D8AF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7670" y="3348941"/>
            <a:ext cx="826583" cy="82658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E29E68-A5D6-4B55-9AD1-6A52354E8AFC}"/>
              </a:ext>
            </a:extLst>
          </p:cNvPr>
          <p:cNvSpPr txBox="1"/>
          <p:nvPr/>
        </p:nvSpPr>
        <p:spPr>
          <a:xfrm>
            <a:off x="6273506" y="1349322"/>
            <a:ext cx="2415323" cy="40011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sz="2000" dirty="0">
                <a:solidFill>
                  <a:srgbClr val="2E75B6"/>
                </a:solidFill>
              </a:rPr>
              <a:t>ПРОФОРИЕНТАЦИЯ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038D2-308B-4789-ACEC-A15EB7CF966B}"/>
              </a:ext>
            </a:extLst>
          </p:cNvPr>
          <p:cNvSpPr txBox="1"/>
          <p:nvPr/>
        </p:nvSpPr>
        <p:spPr>
          <a:xfrm>
            <a:off x="6125070" y="1698841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профессию выбирай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70A21E-3891-455A-8295-DF2EEB97FF6E}"/>
              </a:ext>
            </a:extLst>
          </p:cNvPr>
          <p:cNvSpPr txBox="1"/>
          <p:nvPr/>
        </p:nvSpPr>
        <p:spPr>
          <a:xfrm>
            <a:off x="8356082" y="5735670"/>
            <a:ext cx="1685333" cy="40011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A3E78"/>
                </a:solidFill>
              </a:rPr>
              <a:t>ВОСПИТАНИЕ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38B178-9E15-4C2A-AAA4-72ED6079F7E4}"/>
              </a:ext>
            </a:extLst>
          </p:cNvPr>
          <p:cNvSpPr txBox="1"/>
          <p:nvPr/>
        </p:nvSpPr>
        <p:spPr>
          <a:xfrm>
            <a:off x="8356082" y="605885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традиции храни и создавай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06E989-ECE0-440C-9D0E-0C68D640DBA2}"/>
              </a:ext>
            </a:extLst>
          </p:cNvPr>
          <p:cNvSpPr txBox="1"/>
          <p:nvPr/>
        </p:nvSpPr>
        <p:spPr>
          <a:xfrm>
            <a:off x="9876188" y="1663185"/>
            <a:ext cx="2712194" cy="5232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здоровье </a:t>
            </a:r>
          </a:p>
          <a:p>
            <a:r>
              <a:rPr lang="ru-RU" dirty="0"/>
              <a:t>сохраняй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9D302A-5A0C-43B2-A999-561EA10F4E5D}"/>
              </a:ext>
            </a:extLst>
          </p:cNvPr>
          <p:cNvSpPr txBox="1"/>
          <p:nvPr/>
        </p:nvSpPr>
        <p:spPr>
          <a:xfrm>
            <a:off x="10643372" y="1308397"/>
            <a:ext cx="1250728" cy="369334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472C4"/>
                </a:solidFill>
              </a:rPr>
              <a:t>ЗДОРОВЬЕ</a:t>
            </a:r>
          </a:p>
        </p:txBody>
      </p:sp>
      <p:pic>
        <p:nvPicPr>
          <p:cNvPr id="44" name="图片 31">
            <a:extLst>
              <a:ext uri="{FF2B5EF4-FFF2-40B4-BE49-F238E27FC236}">
                <a16:creationId xmlns:a16="http://schemas.microsoft.com/office/drawing/2014/main" id="{2C605066-D125-49EE-A850-184C280CF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70" y="3470093"/>
            <a:ext cx="580550" cy="6212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6FD287-5036-4B50-A003-E74AD585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26" y="3452617"/>
            <a:ext cx="699181" cy="6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712ED6D-FED0-4A0B-B196-20F2D02C7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811" y="3423654"/>
            <a:ext cx="696557" cy="696557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2F8502F-1CCA-4E36-A1E4-5E4459C7A46F}"/>
              </a:ext>
            </a:extLst>
          </p:cNvPr>
          <p:cNvSpPr/>
          <p:nvPr/>
        </p:nvSpPr>
        <p:spPr>
          <a:xfrm>
            <a:off x="29070" y="13158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КЛЮЧЕВЫЕ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1079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</p:cNvCxnSpPr>
          <p:nvPr/>
        </p:nvCxnSpPr>
        <p:spPr>
          <a:xfrm>
            <a:off x="6033063" y="576774"/>
            <a:ext cx="0" cy="4286282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6493350" y="5208167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психологического комфорта для всех (психолого-педагогической службы)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23829" y="2539784"/>
            <a:ext cx="5321133" cy="1323439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кабинета педагога-психолога для проведения коррекционно-развивающих занятий и консультаций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370402" y="3530933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зон отдыха для педагогов и обучающихся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466058" y="4118173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эмоциональной поддержки в период сдачи экзаменов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BECD69-2B55-4D47-8064-0FAE4D3D0825}"/>
              </a:ext>
            </a:extLst>
          </p:cNvPr>
          <p:cNvSpPr txBox="1"/>
          <p:nvPr/>
        </p:nvSpPr>
        <p:spPr>
          <a:xfrm>
            <a:off x="383928" y="4555279"/>
            <a:ext cx="5321133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креативных пространств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386652" y="2612304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антибуллинговых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 для НОО, ООО, СОО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299359" y="1363446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370307" y="1597399"/>
            <a:ext cx="2642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КЛИМАТ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5" name="椭圆 107">
            <a:extLst>
              <a:ext uri="{FF2B5EF4-FFF2-40B4-BE49-F238E27FC236}">
                <a16:creationId xmlns:a16="http://schemas.microsoft.com/office/drawing/2014/main" id="{E9BB12A3-B6C6-4241-A531-089996FCC755}"/>
              </a:ext>
            </a:extLst>
          </p:cNvPr>
          <p:cNvSpPr/>
          <p:nvPr/>
        </p:nvSpPr>
        <p:spPr>
          <a:xfrm>
            <a:off x="5924756" y="464731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2634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  <a:endCxn id="54" idx="4"/>
          </p:cNvCxnSpPr>
          <p:nvPr/>
        </p:nvCxnSpPr>
        <p:spPr>
          <a:xfrm>
            <a:off x="6033063" y="576774"/>
            <a:ext cx="0" cy="3362239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6402188" y="4652194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(коррекция) плана работы по развитию и повышению квалификации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02189" y="2622085"/>
            <a:ext cx="5321133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Сплочение школьной команды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DC02D-A57E-4A9B-A317-4217E7E46401}"/>
              </a:ext>
            </a:extLst>
          </p:cNvPr>
          <p:cNvSpPr txBox="1"/>
          <p:nvPr/>
        </p:nvSpPr>
        <p:spPr>
          <a:xfrm>
            <a:off x="314120" y="4242093"/>
            <a:ext cx="5321133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системы наставничества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451965" y="3500889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участия педагогов в конкурсном движении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355965" y="2934728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методического сопровождения педагогического состава. 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515678" y="1355313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041134" y="1595419"/>
            <a:ext cx="402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УЧИТЕЛЬ. ШКОЛЬНАЯ КОМАНДА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6787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CC8BA0E-5A0A-46B5-8DF5-F978E444AE22}"/>
              </a:ext>
            </a:extLst>
          </p:cNvPr>
          <p:cNvCxnSpPr>
            <a:cxnSpLocks/>
            <a:endCxn id="54" idx="4"/>
          </p:cNvCxnSpPr>
          <p:nvPr/>
        </p:nvCxnSpPr>
        <p:spPr>
          <a:xfrm>
            <a:off x="6033063" y="576774"/>
            <a:ext cx="0" cy="3362239"/>
          </a:xfrm>
          <a:prstGeom prst="line">
            <a:avLst/>
          </a:prstGeom>
          <a:ln>
            <a:solidFill>
              <a:srgbClr val="1A3E7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07">
            <a:extLst>
              <a:ext uri="{FF2B5EF4-FFF2-40B4-BE49-F238E27FC236}">
                <a16:creationId xmlns:a16="http://schemas.microsoft.com/office/drawing/2014/main" id="{8435BD56-FA34-4742-9300-4D2DF226B104}"/>
              </a:ext>
            </a:extLst>
          </p:cNvPr>
          <p:cNvSpPr/>
          <p:nvPr/>
        </p:nvSpPr>
        <p:spPr>
          <a:xfrm>
            <a:off x="5946975" y="2702964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19">
            <a:extLst>
              <a:ext uri="{FF2B5EF4-FFF2-40B4-BE49-F238E27FC236}">
                <a16:creationId xmlns:a16="http://schemas.microsoft.com/office/drawing/2014/main" id="{56533D3A-76DE-45DB-AEE1-60F2134DA355}"/>
              </a:ext>
            </a:extLst>
          </p:cNvPr>
          <p:cNvSpPr/>
          <p:nvPr/>
        </p:nvSpPr>
        <p:spPr>
          <a:xfrm>
            <a:off x="5925051" y="1725768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DEFFCF-23F7-4A04-AF05-806E5EB223D6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Шаблон дорожной карты по направлениям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F0E25-201B-4682-8C94-CD9682B0686D}"/>
              </a:ext>
            </a:extLst>
          </p:cNvPr>
          <p:cNvSpPr txBox="1"/>
          <p:nvPr/>
        </p:nvSpPr>
        <p:spPr>
          <a:xfrm>
            <a:off x="516588" y="4482280"/>
            <a:ext cx="540846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мероприятий по цифровой образовательной среде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542469-1F0C-40BA-9007-3648D6A36D93}"/>
              </a:ext>
            </a:extLst>
          </p:cNvPr>
          <p:cNvSpPr txBox="1"/>
          <p:nvPr/>
        </p:nvSpPr>
        <p:spPr>
          <a:xfrm>
            <a:off x="6451964" y="3075057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работы по комплексной безопасности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46A27-95C2-49AE-8506-EFBD936108AC}"/>
              </a:ext>
            </a:extLst>
          </p:cNvPr>
          <p:cNvSpPr txBox="1"/>
          <p:nvPr/>
        </p:nvSpPr>
        <p:spPr>
          <a:xfrm>
            <a:off x="6451964" y="4326032"/>
            <a:ext cx="5321133" cy="70788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(коррекция) плана работы библиотеки, медиацентра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71CFF8-706B-4451-B729-B8BF384A4300}"/>
              </a:ext>
            </a:extLst>
          </p:cNvPr>
          <p:cNvSpPr txBox="1"/>
          <p:nvPr/>
        </p:nvSpPr>
        <p:spPr>
          <a:xfrm>
            <a:off x="416391" y="2891982"/>
            <a:ext cx="5321133" cy="1015663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работы по благоустройству пришкольного пространства</a:t>
            </a:r>
          </a:p>
        </p:txBody>
      </p:sp>
      <p:grpSp>
        <p:nvGrpSpPr>
          <p:cNvPr id="47" name="Group 56">
            <a:extLst>
              <a:ext uri="{FF2B5EF4-FFF2-40B4-BE49-F238E27FC236}">
                <a16:creationId xmlns:a16="http://schemas.microsoft.com/office/drawing/2014/main" id="{F911B1F0-ADE9-47A7-945B-9AB134DE1EB4}"/>
              </a:ext>
            </a:extLst>
          </p:cNvPr>
          <p:cNvGrpSpPr>
            <a:grpSpLocks/>
          </p:cNvGrpSpPr>
          <p:nvPr/>
        </p:nvGrpSpPr>
        <p:grpSpPr bwMode="auto">
          <a:xfrm>
            <a:off x="3669143" y="1486471"/>
            <a:ext cx="5250793" cy="985365"/>
            <a:chOff x="720" y="1392"/>
            <a:chExt cx="4058" cy="480"/>
          </a:xfrm>
          <a:solidFill>
            <a:schemeClr val="accent5">
              <a:lumMod val="50000"/>
            </a:schemeClr>
          </a:solidFill>
        </p:grpSpPr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6057790E-86C8-4B91-B59C-D4AD8DED8A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9" name="Group 58">
              <a:extLst>
                <a:ext uri="{FF2B5EF4-FFF2-40B4-BE49-F238E27FC236}">
                  <a16:creationId xmlns:a16="http://schemas.microsoft.com/office/drawing/2014/main" id="{1A26B9C7-7C6D-40E7-A28B-3774CEED5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59">
                <a:extLst>
                  <a:ext uri="{FF2B5EF4-FFF2-40B4-BE49-F238E27FC236}">
                    <a16:creationId xmlns:a16="http://schemas.microsoft.com/office/drawing/2014/main" id="{4B894519-159E-4DAF-8595-D0EA3D5E15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60">
                <a:extLst>
                  <a:ext uri="{FF2B5EF4-FFF2-40B4-BE49-F238E27FC236}">
                    <a16:creationId xmlns:a16="http://schemas.microsoft.com/office/drawing/2014/main" id="{9010E84F-61E7-43F5-B7F7-EBB31BFA2D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C17A84D-266B-4E85-967D-4975C0517E59}"/>
              </a:ext>
            </a:extLst>
          </p:cNvPr>
          <p:cNvSpPr/>
          <p:nvPr/>
        </p:nvSpPr>
        <p:spPr>
          <a:xfrm>
            <a:off x="4434673" y="1660095"/>
            <a:ext cx="345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</a:t>
            </a:r>
          </a:p>
        </p:txBody>
      </p:sp>
      <p:sp>
        <p:nvSpPr>
          <p:cNvPr id="54" name="椭圆 107">
            <a:extLst>
              <a:ext uri="{FF2B5EF4-FFF2-40B4-BE49-F238E27FC236}">
                <a16:creationId xmlns:a16="http://schemas.microsoft.com/office/drawing/2014/main" id="{0C8DEF11-2020-4CC2-8F28-70D1F8157C89}"/>
              </a:ext>
            </a:extLst>
          </p:cNvPr>
          <p:cNvSpPr/>
          <p:nvPr/>
        </p:nvSpPr>
        <p:spPr>
          <a:xfrm>
            <a:off x="5925051" y="3722989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903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2C4745-66FA-4C4A-9CEC-B6A1503B905B}"/>
              </a:ext>
            </a:extLst>
          </p:cNvPr>
          <p:cNvSpPr/>
          <p:nvPr/>
        </p:nvSpPr>
        <p:spPr>
          <a:xfrm>
            <a:off x="0" y="1533025"/>
            <a:ext cx="12192000" cy="3791950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ЕДИНОЕ ОБРАЗОВАТЕЛЬНОЕ ПРОСТРАНСТВО </a:t>
            </a:r>
          </a:p>
          <a:p>
            <a:pPr algn="ctr"/>
            <a:r>
              <a:rPr lang="ru-RU" sz="3600" b="1" dirty="0"/>
              <a:t>(ОБУЧЕНИЕ И ВОСПИТАНИЕ): </a:t>
            </a:r>
          </a:p>
          <a:p>
            <a:pPr algn="ctr"/>
            <a:r>
              <a:rPr lang="ru-RU" sz="3600" b="1" dirty="0"/>
              <a:t>КРИТЕРИИ ОБРАЗА БУДУЩЕГО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ПЕРЕЧЕНЬ ПАРАМЕТРОВ </a:t>
            </a:r>
          </a:p>
          <a:p>
            <a:pPr algn="ctr"/>
            <a:r>
              <a:rPr lang="ru-RU" sz="3600" b="1" dirty="0"/>
              <a:t>ПО РАЗРАБОТКЕ ДОРОЖНОЙ КАРТЫ АПРОБАЦИИ ПРОЕКТА </a:t>
            </a:r>
          </a:p>
          <a:p>
            <a:pPr algn="ctr"/>
            <a:r>
              <a:rPr lang="ru-RU" sz="3600" b="1" dirty="0"/>
              <a:t>«ШКОЛА МИНПРОСВЕЩЕНИЯ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23843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ЗНАНИЕ: КАЧЕСТВО И ОБЪЕКТИВНОСТЬ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Круг: прозрачная заливка 179">
            <a:extLst>
              <a:ext uri="{FF2B5EF4-FFF2-40B4-BE49-F238E27FC236}">
                <a16:creationId xmlns:a16="http://schemas.microsoft.com/office/drawing/2014/main" id="{DC73A346-21F9-40A0-8120-2057D772C27B}"/>
              </a:ext>
            </a:extLst>
          </p:cNvPr>
          <p:cNvSpPr/>
          <p:nvPr/>
        </p:nvSpPr>
        <p:spPr>
          <a:xfrm>
            <a:off x="655943" y="1557025"/>
            <a:ext cx="1111384" cy="1111384"/>
          </a:xfrm>
          <a:prstGeom prst="donut">
            <a:avLst>
              <a:gd name="adj" fmla="val 8904"/>
            </a:avLst>
          </a:prstGeom>
          <a:solidFill>
            <a:srgbClr val="1A3E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Круг: прозрачная заливка 185">
            <a:extLst>
              <a:ext uri="{FF2B5EF4-FFF2-40B4-BE49-F238E27FC236}">
                <a16:creationId xmlns:a16="http://schemas.microsoft.com/office/drawing/2014/main" id="{83998A55-3D9A-4DC8-9132-41C5420DC8F7}"/>
              </a:ext>
            </a:extLst>
          </p:cNvPr>
          <p:cNvSpPr/>
          <p:nvPr/>
        </p:nvSpPr>
        <p:spPr>
          <a:xfrm flipV="1">
            <a:off x="2671670" y="2018777"/>
            <a:ext cx="217108" cy="217108"/>
          </a:xfrm>
          <a:prstGeom prst="donut">
            <a:avLst>
              <a:gd name="adj" fmla="val 31490"/>
            </a:avLst>
          </a:prstGeom>
          <a:solidFill>
            <a:srgbClr val="1A3E7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1719F6A1-EB0B-402D-B6DA-ADB65797468D}"/>
              </a:ext>
            </a:extLst>
          </p:cNvPr>
          <p:cNvGrpSpPr/>
          <p:nvPr/>
        </p:nvGrpSpPr>
        <p:grpSpPr>
          <a:xfrm rot="5400000">
            <a:off x="1852689" y="1433799"/>
            <a:ext cx="411184" cy="1398091"/>
            <a:chOff x="8794294" y="2152348"/>
            <a:chExt cx="411184" cy="1398091"/>
          </a:xfrm>
          <a:solidFill>
            <a:srgbClr val="1A3E7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94" name="Прямая соединительная линия 193">
              <a:extLst>
                <a:ext uri="{FF2B5EF4-FFF2-40B4-BE49-F238E27FC236}">
                  <a16:creationId xmlns:a16="http://schemas.microsoft.com/office/drawing/2014/main" id="{F38AE046-A117-4F7C-9712-9988A5A0CC4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195" name="Дуга 194">
              <a:extLst>
                <a:ext uri="{FF2B5EF4-FFF2-40B4-BE49-F238E27FC236}">
                  <a16:creationId xmlns:a16="http://schemas.microsoft.com/office/drawing/2014/main" id="{38DD36E2-FC6E-40EB-A781-B0E0037F958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84FC33CB-76B6-4D1C-822C-5B6A5C4DEB7A}"/>
              </a:ext>
            </a:extLst>
          </p:cNvPr>
          <p:cNvGrpSpPr/>
          <p:nvPr/>
        </p:nvGrpSpPr>
        <p:grpSpPr>
          <a:xfrm rot="10800000">
            <a:off x="1016034" y="2267153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id="{03E3E155-5CF7-4FBF-A1B5-E414352D873D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198" name="Дуга 197">
              <a:extLst>
                <a:ext uri="{FF2B5EF4-FFF2-40B4-BE49-F238E27FC236}">
                  <a16:creationId xmlns:a16="http://schemas.microsoft.com/office/drawing/2014/main" id="{5D320889-059E-4878-A14B-49AC7891A8F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1ADE12BC-C102-4723-8E26-C3385CD15FCC}"/>
              </a:ext>
            </a:extLst>
          </p:cNvPr>
          <p:cNvSpPr txBox="1"/>
          <p:nvPr/>
        </p:nvSpPr>
        <p:spPr>
          <a:xfrm>
            <a:off x="501061" y="3677811"/>
            <a:ext cx="1546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к содержанию образования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Круг: прозрачная заливка 233">
            <a:extLst>
              <a:ext uri="{FF2B5EF4-FFF2-40B4-BE49-F238E27FC236}">
                <a16:creationId xmlns:a16="http://schemas.microsoft.com/office/drawing/2014/main" id="{FB065287-859A-4492-981B-DC1DE8115A24}"/>
              </a:ext>
            </a:extLst>
          </p:cNvPr>
          <p:cNvSpPr/>
          <p:nvPr/>
        </p:nvSpPr>
        <p:spPr>
          <a:xfrm>
            <a:off x="2862456" y="1557025"/>
            <a:ext cx="1111384" cy="1111384"/>
          </a:xfrm>
          <a:prstGeom prst="donut">
            <a:avLst>
              <a:gd name="adj" fmla="val 8904"/>
            </a:avLst>
          </a:prstGeom>
          <a:solidFill>
            <a:srgbClr val="1A3E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Круг: прозрачная заливка 234">
            <a:extLst>
              <a:ext uri="{FF2B5EF4-FFF2-40B4-BE49-F238E27FC236}">
                <a16:creationId xmlns:a16="http://schemas.microsoft.com/office/drawing/2014/main" id="{3134A598-109B-469C-84C5-B9DDA3812A6F}"/>
              </a:ext>
            </a:extLst>
          </p:cNvPr>
          <p:cNvSpPr/>
          <p:nvPr/>
        </p:nvSpPr>
        <p:spPr>
          <a:xfrm flipV="1">
            <a:off x="4878183" y="2018777"/>
            <a:ext cx="217108" cy="217108"/>
          </a:xfrm>
          <a:prstGeom prst="donut">
            <a:avLst>
              <a:gd name="adj" fmla="val 31490"/>
            </a:avLst>
          </a:prstGeom>
          <a:solidFill>
            <a:srgbClr val="1A3E7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296FB6F8-BDAE-484F-A61D-97B0164B51EF}"/>
              </a:ext>
            </a:extLst>
          </p:cNvPr>
          <p:cNvGrpSpPr/>
          <p:nvPr/>
        </p:nvGrpSpPr>
        <p:grpSpPr>
          <a:xfrm rot="5400000">
            <a:off x="4059202" y="1433799"/>
            <a:ext cx="411184" cy="1398091"/>
            <a:chOff x="8794294" y="2152348"/>
            <a:chExt cx="411184" cy="1398091"/>
          </a:xfrm>
          <a:solidFill>
            <a:srgbClr val="1A3E7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37" name="Прямая соединительная линия 236">
              <a:extLst>
                <a:ext uri="{FF2B5EF4-FFF2-40B4-BE49-F238E27FC236}">
                  <a16:creationId xmlns:a16="http://schemas.microsoft.com/office/drawing/2014/main" id="{62FB2C49-81DE-462C-A9A0-5493DACA51C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38" name="Дуга 237">
              <a:extLst>
                <a:ext uri="{FF2B5EF4-FFF2-40B4-BE49-F238E27FC236}">
                  <a16:creationId xmlns:a16="http://schemas.microsoft.com/office/drawing/2014/main" id="{B001F53A-0639-4553-BC9D-05EEAFAE5C21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0FFFF33C-C3C1-449E-899B-138D04DFD527}"/>
              </a:ext>
            </a:extLst>
          </p:cNvPr>
          <p:cNvSpPr txBox="1"/>
          <p:nvPr/>
        </p:nvSpPr>
        <p:spPr>
          <a:xfrm>
            <a:off x="2613725" y="3729214"/>
            <a:ext cx="1997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к организации внеурочной деятельности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Круг: прозрачная заливка 249">
            <a:extLst>
              <a:ext uri="{FF2B5EF4-FFF2-40B4-BE49-F238E27FC236}">
                <a16:creationId xmlns:a16="http://schemas.microsoft.com/office/drawing/2014/main" id="{5CF7C38F-2ABF-444D-8296-889726030A4D}"/>
              </a:ext>
            </a:extLst>
          </p:cNvPr>
          <p:cNvSpPr/>
          <p:nvPr/>
        </p:nvSpPr>
        <p:spPr>
          <a:xfrm>
            <a:off x="5113061" y="1582813"/>
            <a:ext cx="1111384" cy="1111384"/>
          </a:xfrm>
          <a:prstGeom prst="donut">
            <a:avLst>
              <a:gd name="adj" fmla="val 8904"/>
            </a:avLst>
          </a:prstGeom>
          <a:solidFill>
            <a:srgbClr val="1A3E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Круг: прозрачная заливка 250">
            <a:extLst>
              <a:ext uri="{FF2B5EF4-FFF2-40B4-BE49-F238E27FC236}">
                <a16:creationId xmlns:a16="http://schemas.microsoft.com/office/drawing/2014/main" id="{59A6F2EA-518E-4F29-9195-E8A5B21AB131}"/>
              </a:ext>
            </a:extLst>
          </p:cNvPr>
          <p:cNvSpPr/>
          <p:nvPr/>
        </p:nvSpPr>
        <p:spPr>
          <a:xfrm flipV="1">
            <a:off x="7128788" y="2044565"/>
            <a:ext cx="217108" cy="217108"/>
          </a:xfrm>
          <a:prstGeom prst="donut">
            <a:avLst>
              <a:gd name="adj" fmla="val 31490"/>
            </a:avLst>
          </a:prstGeom>
          <a:solidFill>
            <a:srgbClr val="1A3E7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2" name="Группа 251">
            <a:extLst>
              <a:ext uri="{FF2B5EF4-FFF2-40B4-BE49-F238E27FC236}">
                <a16:creationId xmlns:a16="http://schemas.microsoft.com/office/drawing/2014/main" id="{F67F0F2E-26A2-4EAF-9B68-437C1489CBAB}"/>
              </a:ext>
            </a:extLst>
          </p:cNvPr>
          <p:cNvGrpSpPr/>
          <p:nvPr/>
        </p:nvGrpSpPr>
        <p:grpSpPr>
          <a:xfrm rot="5400000">
            <a:off x="6309807" y="1459587"/>
            <a:ext cx="411184" cy="1398091"/>
            <a:chOff x="8794294" y="2152348"/>
            <a:chExt cx="411184" cy="1398091"/>
          </a:xfrm>
          <a:solidFill>
            <a:srgbClr val="1A3E7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E1E9282C-D69E-464E-8666-63BB83FBF79E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54" name="Дуга 253">
              <a:extLst>
                <a:ext uri="{FF2B5EF4-FFF2-40B4-BE49-F238E27FC236}">
                  <a16:creationId xmlns:a16="http://schemas.microsoft.com/office/drawing/2014/main" id="{2209DF56-73F3-42B9-8F79-38DC9E5EB233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150713F7-89C7-4ABF-8EE2-B8E7A02D0D94}"/>
              </a:ext>
            </a:extLst>
          </p:cNvPr>
          <p:cNvSpPr txBox="1"/>
          <p:nvPr/>
        </p:nvSpPr>
        <p:spPr>
          <a:xfrm>
            <a:off x="5012592" y="3677701"/>
            <a:ext cx="1546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к организации ВСОКО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Круг: прозрачная заливка 255">
            <a:extLst>
              <a:ext uri="{FF2B5EF4-FFF2-40B4-BE49-F238E27FC236}">
                <a16:creationId xmlns:a16="http://schemas.microsoft.com/office/drawing/2014/main" id="{279E0157-E7E1-40C2-BDE8-007AA0421853}"/>
              </a:ext>
            </a:extLst>
          </p:cNvPr>
          <p:cNvSpPr/>
          <p:nvPr/>
        </p:nvSpPr>
        <p:spPr>
          <a:xfrm>
            <a:off x="7319574" y="1582813"/>
            <a:ext cx="1111384" cy="1111384"/>
          </a:xfrm>
          <a:prstGeom prst="donut">
            <a:avLst>
              <a:gd name="adj" fmla="val 8904"/>
            </a:avLst>
          </a:prstGeom>
          <a:solidFill>
            <a:srgbClr val="1A3E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Круг: прозрачная заливка 256">
            <a:extLst>
              <a:ext uri="{FF2B5EF4-FFF2-40B4-BE49-F238E27FC236}">
                <a16:creationId xmlns:a16="http://schemas.microsoft.com/office/drawing/2014/main" id="{88D5C0E1-8681-41CD-863A-91959392F2DD}"/>
              </a:ext>
            </a:extLst>
          </p:cNvPr>
          <p:cNvSpPr/>
          <p:nvPr/>
        </p:nvSpPr>
        <p:spPr>
          <a:xfrm flipV="1">
            <a:off x="9335301" y="2044565"/>
            <a:ext cx="217108" cy="217108"/>
          </a:xfrm>
          <a:prstGeom prst="donut">
            <a:avLst>
              <a:gd name="adj" fmla="val 31490"/>
            </a:avLst>
          </a:prstGeom>
          <a:solidFill>
            <a:srgbClr val="1A3E7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8" name="Группа 257">
            <a:extLst>
              <a:ext uri="{FF2B5EF4-FFF2-40B4-BE49-F238E27FC236}">
                <a16:creationId xmlns:a16="http://schemas.microsoft.com/office/drawing/2014/main" id="{F783E322-D125-4FAA-A8CD-B22D274F0970}"/>
              </a:ext>
            </a:extLst>
          </p:cNvPr>
          <p:cNvGrpSpPr/>
          <p:nvPr/>
        </p:nvGrpSpPr>
        <p:grpSpPr>
          <a:xfrm rot="5400000">
            <a:off x="8516320" y="1459587"/>
            <a:ext cx="411184" cy="1398091"/>
            <a:chOff x="8794294" y="2152348"/>
            <a:chExt cx="411184" cy="1398091"/>
          </a:xfrm>
          <a:solidFill>
            <a:srgbClr val="1A3E7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59" name="Прямая соединительная линия 258">
              <a:extLst>
                <a:ext uri="{FF2B5EF4-FFF2-40B4-BE49-F238E27FC236}">
                  <a16:creationId xmlns:a16="http://schemas.microsoft.com/office/drawing/2014/main" id="{7CD9FD51-B1E4-4DF6-8172-F9D58A60F10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60" name="Дуга 259">
              <a:extLst>
                <a:ext uri="{FF2B5EF4-FFF2-40B4-BE49-F238E27FC236}">
                  <a16:creationId xmlns:a16="http://schemas.microsoft.com/office/drawing/2014/main" id="{44E71334-0AF8-4696-AEF8-2305191C179B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grp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35CAF8BC-71BC-434E-AC64-E3DBE46553B1}"/>
              </a:ext>
            </a:extLst>
          </p:cNvPr>
          <p:cNvSpPr txBox="1"/>
          <p:nvPr/>
        </p:nvSpPr>
        <p:spPr>
          <a:xfrm>
            <a:off x="9197379" y="3707701"/>
            <a:ext cx="199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модель сетевой формы обучения</a:t>
            </a:r>
          </a:p>
        </p:txBody>
      </p:sp>
      <p:grpSp>
        <p:nvGrpSpPr>
          <p:cNvPr id="262" name="Группа 261">
            <a:extLst>
              <a:ext uri="{FF2B5EF4-FFF2-40B4-BE49-F238E27FC236}">
                <a16:creationId xmlns:a16="http://schemas.microsoft.com/office/drawing/2014/main" id="{046C5650-4E80-451F-B078-7251E7CFC89D}"/>
              </a:ext>
            </a:extLst>
          </p:cNvPr>
          <p:cNvGrpSpPr/>
          <p:nvPr/>
        </p:nvGrpSpPr>
        <p:grpSpPr>
          <a:xfrm rot="10800000">
            <a:off x="3212556" y="2267153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63" name="Прямая соединительная линия 262">
              <a:extLst>
                <a:ext uri="{FF2B5EF4-FFF2-40B4-BE49-F238E27FC236}">
                  <a16:creationId xmlns:a16="http://schemas.microsoft.com/office/drawing/2014/main" id="{9A8CFBF9-C870-472B-9C84-2065C0A6AA11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64" name="Дуга 263">
              <a:extLst>
                <a:ext uri="{FF2B5EF4-FFF2-40B4-BE49-F238E27FC236}">
                  <a16:creationId xmlns:a16="http://schemas.microsoft.com/office/drawing/2014/main" id="{D27ED71D-8F39-4983-9875-E9E6C3ACD1AE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B0A2EFAB-6DCB-4F49-9A3D-968B4F3B933D}"/>
              </a:ext>
            </a:extLst>
          </p:cNvPr>
          <p:cNvGrpSpPr/>
          <p:nvPr/>
        </p:nvGrpSpPr>
        <p:grpSpPr>
          <a:xfrm rot="10800000">
            <a:off x="5441115" y="227972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66" name="Прямая соединительная линия 265">
              <a:extLst>
                <a:ext uri="{FF2B5EF4-FFF2-40B4-BE49-F238E27FC236}">
                  <a16:creationId xmlns:a16="http://schemas.microsoft.com/office/drawing/2014/main" id="{538D9010-C84C-4813-8A56-FE3582BB972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67" name="Дуга 266">
              <a:extLst>
                <a:ext uri="{FF2B5EF4-FFF2-40B4-BE49-F238E27FC236}">
                  <a16:creationId xmlns:a16="http://schemas.microsoft.com/office/drawing/2014/main" id="{3CE69CBD-EDAD-45FA-949B-B9D093FF9684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8" name="Группа 267">
            <a:extLst>
              <a:ext uri="{FF2B5EF4-FFF2-40B4-BE49-F238E27FC236}">
                <a16:creationId xmlns:a16="http://schemas.microsoft.com/office/drawing/2014/main" id="{9962A6BD-68BA-440B-AF8D-D02EE4E4FBB5}"/>
              </a:ext>
            </a:extLst>
          </p:cNvPr>
          <p:cNvGrpSpPr/>
          <p:nvPr/>
        </p:nvGrpSpPr>
        <p:grpSpPr>
          <a:xfrm rot="10800000">
            <a:off x="7692347" y="2292941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69" name="Прямая соединительная линия 268">
              <a:extLst>
                <a:ext uri="{FF2B5EF4-FFF2-40B4-BE49-F238E27FC236}">
                  <a16:creationId xmlns:a16="http://schemas.microsoft.com/office/drawing/2014/main" id="{D56C6764-B67C-457D-8F9B-6FB76B4D542B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70" name="Дуга 269">
              <a:extLst>
                <a:ext uri="{FF2B5EF4-FFF2-40B4-BE49-F238E27FC236}">
                  <a16:creationId xmlns:a16="http://schemas.microsoft.com/office/drawing/2014/main" id="{E055A866-DE3A-4B8A-855B-AEB8381E8C93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1" name="Круг: прозрачная заливка 270">
            <a:extLst>
              <a:ext uri="{FF2B5EF4-FFF2-40B4-BE49-F238E27FC236}">
                <a16:creationId xmlns:a16="http://schemas.microsoft.com/office/drawing/2014/main" id="{72713116-D805-42F3-8621-1E0EFDC001B9}"/>
              </a:ext>
            </a:extLst>
          </p:cNvPr>
          <p:cNvSpPr/>
          <p:nvPr/>
        </p:nvSpPr>
        <p:spPr>
          <a:xfrm>
            <a:off x="9567362" y="1563702"/>
            <a:ext cx="1111384" cy="1111384"/>
          </a:xfrm>
          <a:prstGeom prst="donut">
            <a:avLst>
              <a:gd name="adj" fmla="val 8904"/>
            </a:avLst>
          </a:prstGeom>
          <a:solidFill>
            <a:srgbClr val="1A3E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9F149191-F54B-4E99-8CBB-7EAC09C85B0F}"/>
              </a:ext>
            </a:extLst>
          </p:cNvPr>
          <p:cNvGrpSpPr/>
          <p:nvPr/>
        </p:nvGrpSpPr>
        <p:grpSpPr>
          <a:xfrm rot="10800000">
            <a:off x="9940135" y="227383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277" name="Прямая соединительная линия 276">
              <a:extLst>
                <a:ext uri="{FF2B5EF4-FFF2-40B4-BE49-F238E27FC236}">
                  <a16:creationId xmlns:a16="http://schemas.microsoft.com/office/drawing/2014/main" id="{A0A84E23-6933-48D3-BB31-F7A7A6B0DF62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278" name="Дуга 277">
              <a:extLst>
                <a:ext uri="{FF2B5EF4-FFF2-40B4-BE49-F238E27FC236}">
                  <a16:creationId xmlns:a16="http://schemas.microsoft.com/office/drawing/2014/main" id="{76F3AD7E-704C-4097-90C4-9FAFA7301E1D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3B427FF4-B8F3-4D77-AA09-58C20BC97907}"/>
              </a:ext>
            </a:extLst>
          </p:cNvPr>
          <p:cNvSpPr txBox="1"/>
          <p:nvPr/>
        </p:nvSpPr>
        <p:spPr>
          <a:xfrm>
            <a:off x="7074709" y="3718657"/>
            <a:ext cx="1997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к составлению расписания уроков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E9873C-0269-48F7-88A3-8338DCEC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457" r="97283">
                        <a14:foregroundMark x1="4565" y1="34667" x2="4565" y2="34667"/>
                        <a14:foregroundMark x1="91630" y1="34000" x2="91630" y2="34000"/>
                        <a14:foregroundMark x1="97283" y1="33889" x2="97283" y2="33889"/>
                        <a14:foregroundMark x1="60326" y1="59333" x2="60326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2" y="1797769"/>
            <a:ext cx="698694" cy="6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C1B6E5F-DD3D-48CB-ADBB-86A14422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13" y="1704462"/>
            <a:ext cx="1073393" cy="7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4083ED-F31B-45BB-9770-E35B1F82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57" y="1845767"/>
            <a:ext cx="842499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CE934E8-E504-4199-9188-4A8B41F1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7" y="1814479"/>
            <a:ext cx="612370" cy="6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D76FE59-4BF3-4CD3-8DE8-F6C1A5C5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889" y1="24808" x2="33889" y2="24808"/>
                        <a14:foregroundMark x1="47444" y1="19423" x2="47444" y2="19423"/>
                        <a14:foregroundMark x1="68333" y1="31538" x2="68333" y2="31538"/>
                        <a14:foregroundMark x1="65333" y1="79038" x2="65333" y2="79038"/>
                        <a14:foregroundMark x1="61111" y1="86923" x2="61111" y2="86923"/>
                        <a14:foregroundMark x1="35667" y1="81538" x2="35667" y2="81538"/>
                        <a14:foregroundMark x1="54889" y1="42692" x2="54889" y2="4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45" y="1668476"/>
            <a:ext cx="1368618" cy="7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ВОСПИТАНИЕ И ШКОЛЬНЫЙ КЛИМАТ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7A4E047-951B-4545-80CD-528B250F8125}"/>
              </a:ext>
            </a:extLst>
          </p:cNvPr>
          <p:cNvSpPr/>
          <p:nvPr/>
        </p:nvSpPr>
        <p:spPr>
          <a:xfrm>
            <a:off x="237485" y="3323803"/>
            <a:ext cx="11295000" cy="135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A84A691-378C-4CCD-AE7E-63E87E7C5DD7}"/>
              </a:ext>
            </a:extLst>
          </p:cNvPr>
          <p:cNvGrpSpPr/>
          <p:nvPr/>
        </p:nvGrpSpPr>
        <p:grpSpPr>
          <a:xfrm>
            <a:off x="2802566" y="3211303"/>
            <a:ext cx="360000" cy="360000"/>
            <a:chOff x="3013581" y="3249000"/>
            <a:chExt cx="360000" cy="36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7BD0AC5-7DFC-4147-B4C7-5333061E65EF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727DB4F8-E508-40BF-A174-4800060BDE7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83C1FC8-171D-4DED-8D8A-2B2E97D6AECE}"/>
              </a:ext>
            </a:extLst>
          </p:cNvPr>
          <p:cNvGrpSpPr/>
          <p:nvPr/>
        </p:nvGrpSpPr>
        <p:grpSpPr>
          <a:xfrm>
            <a:off x="1361087" y="3207398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8B4BCB5-9F6C-44D5-B67B-8E7F5AA44C6F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C54CD50-5668-4058-BEA2-01ECCA14413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BB7A72B-0B51-4CF0-84CA-625381CFC0AC}"/>
              </a:ext>
            </a:extLst>
          </p:cNvPr>
          <p:cNvGrpSpPr/>
          <p:nvPr/>
        </p:nvGrpSpPr>
        <p:grpSpPr>
          <a:xfrm>
            <a:off x="4244045" y="3204728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B0090E38-5906-4AC9-8CEE-FCADF255CFEF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113FCCCF-1987-4582-8450-1CC40E728BAF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15BE17D-985B-4AF8-82EE-5E943E438CFC}"/>
              </a:ext>
            </a:extLst>
          </p:cNvPr>
          <p:cNvGrpSpPr/>
          <p:nvPr/>
        </p:nvGrpSpPr>
        <p:grpSpPr>
          <a:xfrm>
            <a:off x="5687952" y="3212670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29F6255-3BD4-4100-89DA-703A99A309B5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6E815E70-77B1-48A5-A5E0-43367D3A377E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99342A2-7F7F-452D-9EB1-CB2A160DB65B}"/>
              </a:ext>
            </a:extLst>
          </p:cNvPr>
          <p:cNvGrpSpPr/>
          <p:nvPr/>
        </p:nvGrpSpPr>
        <p:grpSpPr>
          <a:xfrm>
            <a:off x="7166311" y="3211303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03D61B2E-FAE0-46E1-A1D1-2C63B2993F75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CB073AFD-7CF4-40C7-B40A-8078E7910411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23666A5-46B4-4D52-B43D-C3C9F3F9CD9C}"/>
              </a:ext>
            </a:extLst>
          </p:cNvPr>
          <p:cNvGrpSpPr/>
          <p:nvPr/>
        </p:nvGrpSpPr>
        <p:grpSpPr>
          <a:xfrm>
            <a:off x="8607406" y="3202058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CFBBF35-6F09-4655-B7F3-CD31C3E13DCD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D27079F1-EF0E-4F01-84D3-A668672B6BCD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A08F783-11EA-4182-8B76-7FE956E5561D}"/>
              </a:ext>
            </a:extLst>
          </p:cNvPr>
          <p:cNvGrpSpPr/>
          <p:nvPr/>
        </p:nvGrpSpPr>
        <p:grpSpPr>
          <a:xfrm>
            <a:off x="10085765" y="3199388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B174D38D-FB76-4600-A642-FCEFC6E38222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1552AC6-6740-467E-8C01-C67851290E3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5068EB40-AD11-431F-B6FC-D75029B454A8}"/>
              </a:ext>
            </a:extLst>
          </p:cNvPr>
          <p:cNvSpPr txBox="1"/>
          <p:nvPr/>
        </p:nvSpPr>
        <p:spPr>
          <a:xfrm>
            <a:off x="438136" y="2041706"/>
            <a:ext cx="170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8428F73-9013-4A67-9F49-760C65D10D32}"/>
              </a:ext>
            </a:extLst>
          </p:cNvPr>
          <p:cNvSpPr txBox="1"/>
          <p:nvPr/>
        </p:nvSpPr>
        <p:spPr>
          <a:xfrm>
            <a:off x="4620110" y="2050439"/>
            <a:ext cx="254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3A7C8B-8C19-42BE-A062-6424A930946F}"/>
              </a:ext>
            </a:extLst>
          </p:cNvPr>
          <p:cNvSpPr txBox="1"/>
          <p:nvPr/>
        </p:nvSpPr>
        <p:spPr>
          <a:xfrm>
            <a:off x="9637070" y="1913047"/>
            <a:ext cx="221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в работе с родителями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D5FCA89-B793-460C-8A3A-4A70CC6C7E18}"/>
              </a:ext>
            </a:extLst>
          </p:cNvPr>
          <p:cNvSpPr txBox="1"/>
          <p:nvPr/>
        </p:nvSpPr>
        <p:spPr>
          <a:xfrm>
            <a:off x="6428709" y="3701165"/>
            <a:ext cx="243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и молодежные общественные объединения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4839E94-AC7A-4DCA-8D3E-B2627E2103A9}"/>
              </a:ext>
            </a:extLst>
          </p:cNvPr>
          <p:cNvSpPr txBox="1"/>
          <p:nvPr/>
        </p:nvSpPr>
        <p:spPr>
          <a:xfrm>
            <a:off x="3519273" y="3711809"/>
            <a:ext cx="220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ученического самоуправления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748293-7456-4BC2-B27C-221C2CFE91E7}"/>
              </a:ext>
            </a:extLst>
          </p:cNvPr>
          <p:cNvSpPr txBox="1"/>
          <p:nvPr/>
        </p:nvSpPr>
        <p:spPr>
          <a:xfrm>
            <a:off x="136960" y="3793499"/>
            <a:ext cx="2621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B8FE06F-403D-4862-A14E-F366E0619AF9}"/>
              </a:ext>
            </a:extLst>
          </p:cNvPr>
          <p:cNvSpPr txBox="1"/>
          <p:nvPr/>
        </p:nvSpPr>
        <p:spPr>
          <a:xfrm>
            <a:off x="9920439" y="3774205"/>
            <a:ext cx="187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5EAD2C-B8F5-4306-928A-5051D4AD7A44}"/>
              </a:ext>
            </a:extLst>
          </p:cNvPr>
          <p:cNvSpPr txBox="1"/>
          <p:nvPr/>
        </p:nvSpPr>
        <p:spPr>
          <a:xfrm>
            <a:off x="2308778" y="2125630"/>
            <a:ext cx="188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17509A4-C5BA-44F7-8B83-2E28EFA124B8}"/>
              </a:ext>
            </a:extLst>
          </p:cNvPr>
          <p:cNvSpPr txBox="1"/>
          <p:nvPr/>
        </p:nvSpPr>
        <p:spPr>
          <a:xfrm>
            <a:off x="7931115" y="2176995"/>
            <a:ext cx="170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туризм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ЗДОРОВЬЕ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C7F9277-0D2B-4736-BF73-5983F5116F4D}"/>
              </a:ext>
            </a:extLst>
          </p:cNvPr>
          <p:cNvSpPr/>
          <p:nvPr/>
        </p:nvSpPr>
        <p:spPr>
          <a:xfrm>
            <a:off x="1634026" y="4425682"/>
            <a:ext cx="2769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рекомендации по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школе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4BCBEF0-BED3-489F-86A8-E412CDFEA644}"/>
              </a:ext>
            </a:extLst>
          </p:cNvPr>
          <p:cNvSpPr/>
          <p:nvPr/>
        </p:nvSpPr>
        <p:spPr>
          <a:xfrm>
            <a:off x="1618726" y="1485150"/>
            <a:ext cx="2580674" cy="25806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66D4908-751E-4AED-B302-8A519EE208DC}"/>
              </a:ext>
            </a:extLst>
          </p:cNvPr>
          <p:cNvSpPr/>
          <p:nvPr/>
        </p:nvSpPr>
        <p:spPr>
          <a:xfrm>
            <a:off x="4802363" y="1466100"/>
            <a:ext cx="2580674" cy="25806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BA5A7F1-569D-451D-9293-B34D881C3462}"/>
              </a:ext>
            </a:extLst>
          </p:cNvPr>
          <p:cNvSpPr/>
          <p:nvPr/>
        </p:nvSpPr>
        <p:spPr>
          <a:xfrm>
            <a:off x="7986000" y="1449000"/>
            <a:ext cx="2580674" cy="25806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F32B1BE-95E8-4F6E-A94C-AC8DC42D3F0C}"/>
              </a:ext>
            </a:extLst>
          </p:cNvPr>
          <p:cNvSpPr/>
          <p:nvPr/>
        </p:nvSpPr>
        <p:spPr>
          <a:xfrm>
            <a:off x="4857681" y="4427188"/>
            <a:ext cx="2580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без ПАВ (наркотики, алкоголь, табак)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3218F30-F2B2-4629-88B3-793708973D08}"/>
              </a:ext>
            </a:extLst>
          </p:cNvPr>
          <p:cNvSpPr/>
          <p:nvPr/>
        </p:nvSpPr>
        <p:spPr>
          <a:xfrm>
            <a:off x="8188838" y="4425682"/>
            <a:ext cx="2580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Горячее питание (единое меню, родительский контроль)</a:t>
            </a:r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78476530-BE11-43FC-9B6F-6CBDCE62298B}"/>
              </a:ext>
            </a:extLst>
          </p:cNvPr>
          <p:cNvSpPr/>
          <p:nvPr/>
        </p:nvSpPr>
        <p:spPr>
          <a:xfrm rot="16200000">
            <a:off x="4139407" y="2508409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8C1298A5-A572-41E4-A4D3-EC319623F67F}"/>
              </a:ext>
            </a:extLst>
          </p:cNvPr>
          <p:cNvSpPr/>
          <p:nvPr/>
        </p:nvSpPr>
        <p:spPr>
          <a:xfrm rot="5400000">
            <a:off x="7365995" y="2508409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057C1A-0211-4312-81E7-01484091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28" y="2070556"/>
            <a:ext cx="1128042" cy="11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2CCAECF-7183-4AF5-8F1F-FED99802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889" y1="20462" x2="39889" y2="20462"/>
                        <a14:foregroundMark x1="65556" y1="24615" x2="65556" y2="2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85" y="1694408"/>
            <a:ext cx="2631794" cy="19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0D36D5C-D772-4DBE-AFB0-758B4B06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777" l="5778" r="93778">
                        <a14:foregroundMark x1="18000" y1="21387" x2="18000" y2="21387"/>
                        <a14:foregroundMark x1="28778" y1="19859" x2="28778" y2="19859"/>
                        <a14:foregroundMark x1="70889" y1="26439" x2="70889" y2="26439"/>
                        <a14:foregroundMark x1="81222" y1="25852" x2="81222" y2="25852"/>
                        <a14:foregroundMark x1="93778" y1="81434" x2="93778" y2="81434"/>
                        <a14:foregroundMark x1="5778" y1="80846" x2="5778" y2="8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52" y="1955906"/>
            <a:ext cx="1309370" cy="12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16A4CFFB-E753-4AF4-809E-8222129763F7}"/>
              </a:ext>
            </a:extLst>
          </p:cNvPr>
          <p:cNvSpPr/>
          <p:nvPr/>
        </p:nvSpPr>
        <p:spPr>
          <a:xfrm rot="16200000">
            <a:off x="1221658" y="2735824"/>
            <a:ext cx="1310598" cy="101775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69EBC6E-09CF-4340-AB89-7EC5D6BD70F9}"/>
              </a:ext>
            </a:extLst>
          </p:cNvPr>
          <p:cNvSpPr/>
          <p:nvPr/>
        </p:nvSpPr>
        <p:spPr>
          <a:xfrm rot="16200000">
            <a:off x="1337363" y="4571816"/>
            <a:ext cx="1079186" cy="101775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1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ПРОФОРИЕНТАЦИЯ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ADE12BC-C102-4723-8E26-C3385CD15FCC}"/>
              </a:ext>
            </a:extLst>
          </p:cNvPr>
          <p:cNvSpPr txBox="1"/>
          <p:nvPr/>
        </p:nvSpPr>
        <p:spPr>
          <a:xfrm>
            <a:off x="10244" y="5058769"/>
            <a:ext cx="15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FF7C02D-172C-4120-98DF-BA512B99814E}"/>
              </a:ext>
            </a:extLst>
          </p:cNvPr>
          <p:cNvSpPr/>
          <p:nvPr/>
        </p:nvSpPr>
        <p:spPr>
          <a:xfrm>
            <a:off x="1224945" y="5355598"/>
            <a:ext cx="1304021" cy="1304021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4392B2AE-9A60-49D0-8F03-FB0D8FDF01DB}"/>
              </a:ext>
            </a:extLst>
          </p:cNvPr>
          <p:cNvSpPr/>
          <p:nvPr/>
        </p:nvSpPr>
        <p:spPr>
          <a:xfrm>
            <a:off x="1253111" y="3244702"/>
            <a:ext cx="1304021" cy="1304021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AE70CACD-49AB-4D9E-94E5-F6715A0138EC}"/>
              </a:ext>
            </a:extLst>
          </p:cNvPr>
          <p:cNvSpPr/>
          <p:nvPr/>
        </p:nvSpPr>
        <p:spPr>
          <a:xfrm>
            <a:off x="1180419" y="1256630"/>
            <a:ext cx="1304021" cy="1304021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F57330-5E3D-4A0A-AF59-5A50CA7AA44E}"/>
              </a:ext>
            </a:extLst>
          </p:cNvPr>
          <p:cNvSpPr txBox="1"/>
          <p:nvPr/>
        </p:nvSpPr>
        <p:spPr>
          <a:xfrm>
            <a:off x="-115955" y="3196464"/>
            <a:ext cx="15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УРОВЕНЬ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812F9-6B77-48AF-939A-98885A76F02D}"/>
              </a:ext>
            </a:extLst>
          </p:cNvPr>
          <p:cNvSpPr/>
          <p:nvPr/>
        </p:nvSpPr>
        <p:spPr>
          <a:xfrm>
            <a:off x="2557132" y="4945909"/>
            <a:ext cx="95199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ответственного за организацию профориентационной работы в школе специалиста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участия школьников 6-11 классов в реализации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профминимума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профориентационной диагностики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урок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Экскурсии в организации СПО, ВО и на партнерские площадки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Профориентационные блоки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66B816-5070-4D01-8A87-019C7EF6B678}"/>
              </a:ext>
            </a:extLst>
          </p:cNvPr>
          <p:cNvSpPr txBox="1"/>
          <p:nvPr/>
        </p:nvSpPr>
        <p:spPr>
          <a:xfrm>
            <a:off x="0" y="1630702"/>
            <a:ext cx="15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УРОВЕНЬ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CBB02-66B2-4261-82DE-0E747D557A7E}"/>
              </a:ext>
            </a:extLst>
          </p:cNvPr>
          <p:cNvSpPr/>
          <p:nvPr/>
        </p:nvSpPr>
        <p:spPr>
          <a:xfrm>
            <a:off x="2588195" y="2955801"/>
            <a:ext cx="95199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ответственного за организацию профориентационной работы в школе специалиста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участия школьников 6-11 классов в реализации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профминимума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2022-2023 учебном году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профориентационной онлайн-диагностики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Профориентационный урок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Профессиональные пробы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Проектная деятельность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Экскурсии в СПО, ВПО и на партнерские площадки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Профориентационные блоки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D8C6A1-E3D4-4086-B4B2-F958B7A0ADCA}"/>
              </a:ext>
            </a:extLst>
          </p:cNvPr>
          <p:cNvSpPr/>
          <p:nvPr/>
        </p:nvSpPr>
        <p:spPr>
          <a:xfrm>
            <a:off x="2583045" y="1305342"/>
            <a:ext cx="951990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ответственного за организацию профориентационной работы в школе специалиста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участия школьников 6-11 классов в реализации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профминимума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2022-2023 учебном году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профориентационной онлайн-диагностики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урок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 на основе партнерской площадки или на платформе bvbinfo.ru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Мультимедийная выставка «Лаборатория будущего»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для обучающихся 14-18 лет</a:t>
            </a:r>
          </a:p>
        </p:txBody>
      </p:sp>
    </p:spTree>
    <p:extLst>
      <p:ext uri="{BB962C8B-B14F-4D97-AF65-F5344CB8AC3E}">
        <p14:creationId xmlns:p14="http://schemas.microsoft.com/office/powerpoint/2010/main" val="163606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ТВОРЧЕСТВО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4E0599-CC2F-43DC-8C08-19E41F953DCF}"/>
              </a:ext>
            </a:extLst>
          </p:cNvPr>
          <p:cNvSpPr/>
          <p:nvPr/>
        </p:nvSpPr>
        <p:spPr>
          <a:xfrm>
            <a:off x="946574" y="1271911"/>
            <a:ext cx="1124542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ФГИС «Моя школа»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доступа к верифицированному цифровому образовательному контенту, интернет для школьников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Оснащение образовательных организаций материально-технической базой для внедрения ЦОС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Эксплуатация информационной системы управления образовательной организацией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на базе ИКОП («</a:t>
            </a:r>
            <a:r>
              <a:rPr lang="ru-RU" sz="17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Сферум</a:t>
            </a: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 профессиональных сообществ педагогов для обмена опытом и помощи начинающим учителям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Современная образовательная инфраструктура общего образования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 проектирования и дизайна общеобразовательных организаций для обучающихся с ОВЗ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Современная образовательная инфраструктура дополнительного образования детей в сфере инженерных наук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Государственно-общественное управление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Комплексная безопасность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Доступность спортивной инфраструктуры для семей с детьми (во внеклассное время)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Школьные спортивные клубы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Школьные объединения: хор/театр/музыкальный коллектив/пресс-центр (телевидение, газета, журнал)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Школьный музей и музейная педагогика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конкурсов, фестивалей, олимпиад, конференций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Школа полного дня: внеурочная деятельность и дополнительное образование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E177B31-6045-4962-A8BE-60B2EAC68AF3}"/>
              </a:ext>
            </a:extLst>
          </p:cNvPr>
          <p:cNvSpPr/>
          <p:nvPr/>
        </p:nvSpPr>
        <p:spPr>
          <a:xfrm rot="5400000" flipH="1">
            <a:off x="-1983915" y="3840629"/>
            <a:ext cx="5220000" cy="135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E0791DF-1C1E-4B1F-BCCF-E9D73705229D}"/>
              </a:ext>
            </a:extLst>
          </p:cNvPr>
          <p:cNvGrpSpPr/>
          <p:nvPr/>
        </p:nvGrpSpPr>
        <p:grpSpPr>
          <a:xfrm rot="5400000" flipH="1">
            <a:off x="417057" y="1477455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E034AC5-9850-479C-98F6-A1A6F9FE9346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3834C0EA-806C-485E-9B46-69A341D86CC9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94F7F7EB-C624-4FA6-A961-D059E51D4FDE}"/>
              </a:ext>
            </a:extLst>
          </p:cNvPr>
          <p:cNvGrpSpPr/>
          <p:nvPr/>
        </p:nvGrpSpPr>
        <p:grpSpPr>
          <a:xfrm rot="5400000" flipH="1">
            <a:off x="446085" y="2210427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CB7938B5-7125-4F41-A8A0-15F4B397EAA4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A43D83FF-7AE3-430A-A105-8ED3EC90C5A5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7C23D3D-C50F-4159-96E9-B7AE3E87DAEA}"/>
              </a:ext>
            </a:extLst>
          </p:cNvPr>
          <p:cNvGrpSpPr/>
          <p:nvPr/>
        </p:nvGrpSpPr>
        <p:grpSpPr>
          <a:xfrm rot="5400000" flipH="1">
            <a:off x="434311" y="3024253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1B9D0E10-CD75-4345-9B56-47997AA2A015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61D5BCC5-AEAE-4EC3-AA19-74CA25ACEB7E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B8D4021-1BBF-4527-A2E7-DF308B94784B}"/>
              </a:ext>
            </a:extLst>
          </p:cNvPr>
          <p:cNvGrpSpPr/>
          <p:nvPr/>
        </p:nvGrpSpPr>
        <p:grpSpPr>
          <a:xfrm rot="5400000" flipH="1">
            <a:off x="417057" y="3782892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4BAFC39F-C17C-4795-8E95-95F8FFEFA0A6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2373BCC6-6AA9-4068-96F3-3FC3A54CBB5D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F658954F-5D7B-4EB2-89D1-0DC99CBE24DF}"/>
              </a:ext>
            </a:extLst>
          </p:cNvPr>
          <p:cNvGrpSpPr/>
          <p:nvPr/>
        </p:nvGrpSpPr>
        <p:grpSpPr>
          <a:xfrm rot="5400000" flipH="1">
            <a:off x="439621" y="4571051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B58E9E2D-83BD-481C-BD2E-AE082CFA8E7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28D71BBF-2CFD-4E5D-BD94-D3888F5F2858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F9DD4C95-9195-4B7E-B821-360B977A50C6}"/>
              </a:ext>
            </a:extLst>
          </p:cNvPr>
          <p:cNvGrpSpPr/>
          <p:nvPr/>
        </p:nvGrpSpPr>
        <p:grpSpPr>
          <a:xfrm rot="5400000" flipH="1">
            <a:off x="433956" y="5352190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B3A38FC8-49A3-4893-989D-FC4C98E408F9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E879CB78-50FE-4F31-9773-2A3789E1E0F5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ED4B2064-D9F6-47CB-B18F-C20DAEB0B448}"/>
              </a:ext>
            </a:extLst>
          </p:cNvPr>
          <p:cNvGrpSpPr/>
          <p:nvPr/>
        </p:nvGrpSpPr>
        <p:grpSpPr>
          <a:xfrm rot="5400000" flipH="1">
            <a:off x="433956" y="6070148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3AAA4442-5B21-4002-A4A0-DEAB57DA87F1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rgbClr val="00206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36E4D2BF-85A5-462A-AF1A-1287F46414AB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85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F21FC3-5A8C-4225-BAA0-2364BC6E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81" y="1390814"/>
            <a:ext cx="3119995" cy="13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Дорожная карта  </a:t>
            </a:r>
          </a:p>
          <a:p>
            <a:pPr algn="ctr"/>
            <a:r>
              <a:rPr lang="ru-RU" sz="2800" b="1" dirty="0"/>
              <a:t>по реализации проекта «Школа </a:t>
            </a:r>
            <a:r>
              <a:rPr lang="ru-RU" sz="2800" b="1" dirty="0" err="1"/>
              <a:t>Минпросвещения</a:t>
            </a:r>
            <a:r>
              <a:rPr lang="ru-RU" sz="2800" b="1" dirty="0"/>
              <a:t> России»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7223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B04F1A5-F231-4874-A52A-8063194D8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2738438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0AA6DF0-A3A8-4BB0-B622-C38D68B8EF54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5641975"/>
            <a:ext cx="203200" cy="190500"/>
            <a:chOff x="1355" y="3452"/>
            <a:chExt cx="183" cy="17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CD53730-F845-4F38-B563-C17D409A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2BA94EA-A797-4018-906A-5CA0993DF0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E7F2A60-607A-494E-BCE6-063330C1714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42897678-3E79-43FC-AD14-2AD489CD2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0">
                  <a:extLst>
                    <a:ext uri="{FF2B5EF4-FFF2-40B4-BE49-F238E27FC236}">
                      <a16:creationId xmlns:a16="http://schemas.microsoft.com/office/drawing/2014/main" id="{C3F9DFEF-4BA0-457C-A07C-447941E11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1">
                  <a:extLst>
                    <a:ext uri="{FF2B5EF4-FFF2-40B4-BE49-F238E27FC236}">
                      <a16:creationId xmlns:a16="http://schemas.microsoft.com/office/drawing/2014/main" id="{14A3894D-DBC9-4C40-89D8-51DA6DDC5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2">
                  <a:extLst>
                    <a:ext uri="{FF2B5EF4-FFF2-40B4-BE49-F238E27FC236}">
                      <a16:creationId xmlns:a16="http://schemas.microsoft.com/office/drawing/2014/main" id="{BCD6C229-0327-49EC-994D-320C0686B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13">
                  <a:extLst>
                    <a:ext uri="{FF2B5EF4-FFF2-40B4-BE49-F238E27FC236}">
                      <a16:creationId xmlns:a16="http://schemas.microsoft.com/office/drawing/2014/main" id="{87EDD4C0-3B28-464D-BE0E-5FCA2AE5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9F9C1D13-D8BF-47B9-A8CA-EAB7B680C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6430BD84-EDEA-440E-94E9-47B536090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10C2630C-7914-4A69-A398-4C418F7EC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F57D433D-15A5-4E79-8709-7B769304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8">
                  <a:extLst>
                    <a:ext uri="{FF2B5EF4-FFF2-40B4-BE49-F238E27FC236}">
                      <a16:creationId xmlns:a16="http://schemas.microsoft.com/office/drawing/2014/main" id="{ED1FFDDC-B37A-4BDB-B2E8-3A27DBC1E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835301C-4753-47E0-96F9-7BA38AA8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52485837-E055-468C-B13C-9B8C27FB542F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546600"/>
            <a:ext cx="203200" cy="190500"/>
            <a:chOff x="1355" y="3452"/>
            <a:chExt cx="183" cy="172"/>
          </a:xfrm>
        </p:grpSpPr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563E540A-7E6E-4772-938E-95F0E14A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DFF3A80F-EFA1-4D95-8A2E-C05AC2DDE4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B4CB269D-B0A3-4708-8139-A02CBC202685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083EA26C-3E8D-4E77-B600-A6EBF903F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25">
                  <a:extLst>
                    <a:ext uri="{FF2B5EF4-FFF2-40B4-BE49-F238E27FC236}">
                      <a16:creationId xmlns:a16="http://schemas.microsoft.com/office/drawing/2014/main" id="{80B41AE4-AB56-4B73-A699-835FE6D0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26">
                  <a:extLst>
                    <a:ext uri="{FF2B5EF4-FFF2-40B4-BE49-F238E27FC236}">
                      <a16:creationId xmlns:a16="http://schemas.microsoft.com/office/drawing/2014/main" id="{4C660FCE-CFF7-4E25-887B-AA316E05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27">
                  <a:extLst>
                    <a:ext uri="{FF2B5EF4-FFF2-40B4-BE49-F238E27FC236}">
                      <a16:creationId xmlns:a16="http://schemas.microsoft.com/office/drawing/2014/main" id="{70A272D4-7703-4D30-9D1B-5631E6DEB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28">
                  <a:extLst>
                    <a:ext uri="{FF2B5EF4-FFF2-40B4-BE49-F238E27FC236}">
                      <a16:creationId xmlns:a16="http://schemas.microsoft.com/office/drawing/2014/main" id="{BEDCFA33-85DE-44BC-8974-8802B6DCC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id="{FCAA7E42-D23F-445D-A9C0-3B5302AE1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30">
                  <a:extLst>
                    <a:ext uri="{FF2B5EF4-FFF2-40B4-BE49-F238E27FC236}">
                      <a16:creationId xmlns:a16="http://schemas.microsoft.com/office/drawing/2014/main" id="{9B2F06FB-07D9-4845-9A59-6AB87476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31">
                  <a:extLst>
                    <a:ext uri="{FF2B5EF4-FFF2-40B4-BE49-F238E27FC236}">
                      <a16:creationId xmlns:a16="http://schemas.microsoft.com/office/drawing/2014/main" id="{04F1EE86-E616-43BF-B87E-ED5E677F1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32">
                  <a:extLst>
                    <a:ext uri="{FF2B5EF4-FFF2-40B4-BE49-F238E27FC236}">
                      <a16:creationId xmlns:a16="http://schemas.microsoft.com/office/drawing/2014/main" id="{428F2CC1-9B99-4FE8-8BDF-AE3D8BD8C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33">
                  <a:extLst>
                    <a:ext uri="{FF2B5EF4-FFF2-40B4-BE49-F238E27FC236}">
                      <a16:creationId xmlns:a16="http://schemas.microsoft.com/office/drawing/2014/main" id="{EC38A132-EA8F-4286-8D20-C00C4247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31" name="Picture 34">
              <a:extLst>
                <a:ext uri="{FF2B5EF4-FFF2-40B4-BE49-F238E27FC236}">
                  <a16:creationId xmlns:a16="http://schemas.microsoft.com/office/drawing/2014/main" id="{7A9C1C82-003D-49F3-B14D-24F8D60F9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4E641A5-788A-4D18-8F59-78A81FF96733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48063"/>
            <a:ext cx="203200" cy="190500"/>
            <a:chOff x="1355" y="3452"/>
            <a:chExt cx="183" cy="172"/>
          </a:xfrm>
        </p:grpSpPr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0A74612A-A0F5-45DC-908C-63CAE361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4A9F016E-F98A-447B-9528-F2264ADA2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0D1D20AB-551B-411A-92D8-3A50675171C4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7" name="Group 39">
                <a:extLst>
                  <a:ext uri="{FF2B5EF4-FFF2-40B4-BE49-F238E27FC236}">
                    <a16:creationId xmlns:a16="http://schemas.microsoft.com/office/drawing/2014/main" id="{5B11CBFF-42CE-4156-B6F3-F08D965F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40">
                  <a:extLst>
                    <a:ext uri="{FF2B5EF4-FFF2-40B4-BE49-F238E27FC236}">
                      <a16:creationId xmlns:a16="http://schemas.microsoft.com/office/drawing/2014/main" id="{E9C246CD-2E48-47B7-BAD9-9A3A85E2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34D6F74F-1834-404C-8189-F342C8C0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42">
                  <a:extLst>
                    <a:ext uri="{FF2B5EF4-FFF2-40B4-BE49-F238E27FC236}">
                      <a16:creationId xmlns:a16="http://schemas.microsoft.com/office/drawing/2014/main" id="{026A902B-DD6A-4223-A2E5-6A69D6436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43">
                  <a:extLst>
                    <a:ext uri="{FF2B5EF4-FFF2-40B4-BE49-F238E27FC236}">
                      <a16:creationId xmlns:a16="http://schemas.microsoft.com/office/drawing/2014/main" id="{0F373C3A-2E93-477B-BB27-434BE003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44">
                <a:extLst>
                  <a:ext uri="{FF2B5EF4-FFF2-40B4-BE49-F238E27FC236}">
                    <a16:creationId xmlns:a16="http://schemas.microsoft.com/office/drawing/2014/main" id="{0F275EC1-2C49-4226-A3D4-A59BD7334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5">
                  <a:extLst>
                    <a:ext uri="{FF2B5EF4-FFF2-40B4-BE49-F238E27FC236}">
                      <a16:creationId xmlns:a16="http://schemas.microsoft.com/office/drawing/2014/main" id="{0973825E-B1B1-4FDE-B243-514EFF5A4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46">
                  <a:extLst>
                    <a:ext uri="{FF2B5EF4-FFF2-40B4-BE49-F238E27FC236}">
                      <a16:creationId xmlns:a16="http://schemas.microsoft.com/office/drawing/2014/main" id="{1FE4C231-253A-435E-B386-8BCA5AA0E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47">
                  <a:extLst>
                    <a:ext uri="{FF2B5EF4-FFF2-40B4-BE49-F238E27FC236}">
                      <a16:creationId xmlns:a16="http://schemas.microsoft.com/office/drawing/2014/main" id="{6971457A-C942-479F-874F-C1EB601A4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8">
                  <a:extLst>
                    <a:ext uri="{FF2B5EF4-FFF2-40B4-BE49-F238E27FC236}">
                      <a16:creationId xmlns:a16="http://schemas.microsoft.com/office/drawing/2014/main" id="{DF34A2D5-5BAF-4A88-8055-F99428FA5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46" name="Picture 49">
              <a:extLst>
                <a:ext uri="{FF2B5EF4-FFF2-40B4-BE49-F238E27FC236}">
                  <a16:creationId xmlns:a16="http://schemas.microsoft.com/office/drawing/2014/main" id="{6F06FD69-EE4B-433F-B0CA-F3912E95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id="{2403EAEE-3EB4-40C7-BE9D-6823DA783F07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2663825"/>
            <a:ext cx="203200" cy="190500"/>
            <a:chOff x="1355" y="3452"/>
            <a:chExt cx="183" cy="172"/>
          </a:xfrm>
        </p:grpSpPr>
        <p:pic>
          <p:nvPicPr>
            <p:cNvPr id="58" name="Picture 51">
              <a:extLst>
                <a:ext uri="{FF2B5EF4-FFF2-40B4-BE49-F238E27FC236}">
                  <a16:creationId xmlns:a16="http://schemas.microsoft.com/office/drawing/2014/main" id="{057E7D1C-AC1F-45A4-B79D-09685305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71203B32-7B76-41C9-B987-AEA26D05FA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" name="Group 53">
              <a:extLst>
                <a:ext uri="{FF2B5EF4-FFF2-40B4-BE49-F238E27FC236}">
                  <a16:creationId xmlns:a16="http://schemas.microsoft.com/office/drawing/2014/main" id="{8DBFFAF7-8D22-4AE5-97B4-61B9D848562E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62" name="Group 54">
                <a:extLst>
                  <a:ext uri="{FF2B5EF4-FFF2-40B4-BE49-F238E27FC236}">
                    <a16:creationId xmlns:a16="http://schemas.microsoft.com/office/drawing/2014/main" id="{3E3DEC32-5D1C-4E75-BAFE-C7F085790C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8" name="AutoShape 55">
                  <a:extLst>
                    <a:ext uri="{FF2B5EF4-FFF2-40B4-BE49-F238E27FC236}">
                      <a16:creationId xmlns:a16="http://schemas.microsoft.com/office/drawing/2014/main" id="{926A2DF9-00F3-4BF9-BDC3-8B45993B0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AutoShape 56">
                  <a:extLst>
                    <a:ext uri="{FF2B5EF4-FFF2-40B4-BE49-F238E27FC236}">
                      <a16:creationId xmlns:a16="http://schemas.microsoft.com/office/drawing/2014/main" id="{90DFEE7D-9516-4CEA-BF13-EB662F6C7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57">
                  <a:extLst>
                    <a:ext uri="{FF2B5EF4-FFF2-40B4-BE49-F238E27FC236}">
                      <a16:creationId xmlns:a16="http://schemas.microsoft.com/office/drawing/2014/main" id="{ED58E308-5339-497B-8DF3-84DF3CC6B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AutoShape 58">
                  <a:extLst>
                    <a:ext uri="{FF2B5EF4-FFF2-40B4-BE49-F238E27FC236}">
                      <a16:creationId xmlns:a16="http://schemas.microsoft.com/office/drawing/2014/main" id="{81535BC9-6CAE-4343-A237-1E5C35EC1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59">
                <a:extLst>
                  <a:ext uri="{FF2B5EF4-FFF2-40B4-BE49-F238E27FC236}">
                    <a16:creationId xmlns:a16="http://schemas.microsoft.com/office/drawing/2014/main" id="{5CCFC352-0FBB-4F9C-AD28-C3154FB828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4" name="AutoShape 60">
                  <a:extLst>
                    <a:ext uri="{FF2B5EF4-FFF2-40B4-BE49-F238E27FC236}">
                      <a16:creationId xmlns:a16="http://schemas.microsoft.com/office/drawing/2014/main" id="{7BBBBD23-DA6F-4194-8AF3-A9BE03EF1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61">
                  <a:extLst>
                    <a:ext uri="{FF2B5EF4-FFF2-40B4-BE49-F238E27FC236}">
                      <a16:creationId xmlns:a16="http://schemas.microsoft.com/office/drawing/2014/main" id="{9531304A-6251-410B-B763-C76F7EC2B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AutoShape 62">
                  <a:extLst>
                    <a:ext uri="{FF2B5EF4-FFF2-40B4-BE49-F238E27FC236}">
                      <a16:creationId xmlns:a16="http://schemas.microsoft.com/office/drawing/2014/main" id="{8366ECF6-375B-4E70-847E-CB1FB0588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AutoShape 63">
                  <a:extLst>
                    <a:ext uri="{FF2B5EF4-FFF2-40B4-BE49-F238E27FC236}">
                      <a16:creationId xmlns:a16="http://schemas.microsoft.com/office/drawing/2014/main" id="{812F192B-ADBC-4161-AF2D-778F629FD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61" name="Picture 64">
              <a:extLst>
                <a:ext uri="{FF2B5EF4-FFF2-40B4-BE49-F238E27FC236}">
                  <a16:creationId xmlns:a16="http://schemas.microsoft.com/office/drawing/2014/main" id="{E53B3924-51BB-42AC-A025-386682CD8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AutoShape 65">
            <a:extLst>
              <a:ext uri="{FF2B5EF4-FFF2-40B4-BE49-F238E27FC236}">
                <a16:creationId xmlns:a16="http://schemas.microsoft.com/office/drawing/2014/main" id="{1BB30558-C222-4142-A4C9-7798A81AF4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913" y="531495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66">
            <a:extLst>
              <a:ext uri="{FF2B5EF4-FFF2-40B4-BE49-F238E27FC236}">
                <a16:creationId xmlns:a16="http://schemas.microsoft.com/office/drawing/2014/main" id="{607D2184-D3E8-4B10-A187-0E8F9C0F2C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5413" y="4219575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45E9B62D-0D3A-4CCE-B6BD-116C0A505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8463" y="3221038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3CF341C0-359F-49EA-A017-C9A8A68B6D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7613" y="5283997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</a:rPr>
              <a:t>1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71978397-FFA0-470D-BF24-976C65A927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9413" y="4216400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altLang="ru-RU" dirty="0"/>
              <a:t>2</a:t>
            </a:r>
            <a:endParaRPr lang="en-US" altLang="ru-RU" dirty="0"/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473F39E7-08D3-439F-8C75-6ADF5C3AA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5163" y="3165073"/>
            <a:ext cx="80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altLang="ru-RU" dirty="0"/>
              <a:t>3</a:t>
            </a:r>
            <a:endParaRPr lang="en-US" altLang="ru-RU" dirty="0"/>
          </a:p>
        </p:txBody>
      </p:sp>
      <p:sp>
        <p:nvSpPr>
          <p:cNvPr id="79" name="Text Box 72">
            <a:extLst>
              <a:ext uri="{FF2B5EF4-FFF2-40B4-BE49-F238E27FC236}">
                <a16:creationId xmlns:a16="http://schemas.microsoft.com/office/drawing/2014/main" id="{4DA32870-DAD5-48E6-9DD1-6284ACE8DDC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39044" y="5652147"/>
            <a:ext cx="69760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самодиагностики готовности образовательной организации к реализации проекта «Школа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России»</a:t>
            </a:r>
            <a:endParaRPr lang="en-US" altLang="ru-RU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F1ADF91-F924-4E39-A419-0C2C431773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48138" y="4656138"/>
            <a:ext cx="5797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Выявление дефицитов и составление чек-листа по их устранению</a:t>
            </a:r>
            <a:endParaRPr lang="en-US" altLang="ru-RU" dirty="0"/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60840769-E77D-4A5B-8210-F2F7760BD5C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947557" y="3436966"/>
            <a:ext cx="4335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Bef>
                <a:spcPct val="50000"/>
              </a:spcBef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ru-RU" dirty="0"/>
              <a:t> </a:t>
            </a:r>
            <a:r>
              <a:rPr lang="ru-RU" dirty="0"/>
              <a:t>Подготовка дорожной карты по реализации проекта 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52A0-6A01-4402-A528-A8349B14EBFB}"/>
              </a:ext>
            </a:extLst>
          </p:cNvPr>
          <p:cNvSpPr txBox="1"/>
          <p:nvPr/>
        </p:nvSpPr>
        <p:spPr>
          <a:xfrm>
            <a:off x="268398" y="1604241"/>
            <a:ext cx="393895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АНАЛИТИКО-ПРОГНОСТИЧЕСКИЙ ЭТАП</a:t>
            </a:r>
          </a:p>
        </p:txBody>
      </p:sp>
    </p:spTree>
    <p:extLst>
      <p:ext uri="{BB962C8B-B14F-4D97-AF65-F5344CB8AC3E}">
        <p14:creationId xmlns:p14="http://schemas.microsoft.com/office/powerpoint/2010/main" val="4223701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1276</TotalTime>
  <Words>1196</Words>
  <Application>Microsoft Office PowerPoint</Application>
  <PresentationFormat>Широкоэкранный</PresentationFormat>
  <Paragraphs>203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 Light</vt:lpstr>
      <vt:lpstr>Arial</vt:lpstr>
      <vt:lpstr>Calibri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45</cp:revision>
  <dcterms:created xsi:type="dcterms:W3CDTF">2022-08-21T12:58:34Z</dcterms:created>
  <dcterms:modified xsi:type="dcterms:W3CDTF">2023-01-26T17:05:23Z</dcterms:modified>
</cp:coreProperties>
</file>